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sldIdLst>
    <p:sldId id="283" r:id="rId2"/>
    <p:sldId id="290" r:id="rId3"/>
    <p:sldId id="287" r:id="rId4"/>
    <p:sldId id="383" r:id="rId5"/>
    <p:sldId id="314" r:id="rId6"/>
    <p:sldId id="390" r:id="rId7"/>
    <p:sldId id="391" r:id="rId8"/>
    <p:sldId id="392" r:id="rId9"/>
    <p:sldId id="393" r:id="rId10"/>
    <p:sldId id="394" r:id="rId11"/>
    <p:sldId id="395" r:id="rId12"/>
    <p:sldId id="396" r:id="rId13"/>
    <p:sldId id="364" r:id="rId14"/>
    <p:sldId id="397" r:id="rId15"/>
    <p:sldId id="406" r:id="rId16"/>
    <p:sldId id="405" r:id="rId17"/>
    <p:sldId id="404" r:id="rId18"/>
    <p:sldId id="403" r:id="rId19"/>
    <p:sldId id="407" r:id="rId20"/>
    <p:sldId id="408" r:id="rId21"/>
    <p:sldId id="409" r:id="rId22"/>
    <p:sldId id="402" r:id="rId23"/>
    <p:sldId id="410" r:id="rId24"/>
    <p:sldId id="412" r:id="rId25"/>
    <p:sldId id="411" r:id="rId26"/>
    <p:sldId id="401" r:id="rId27"/>
    <p:sldId id="400" r:id="rId28"/>
    <p:sldId id="413" r:id="rId29"/>
    <p:sldId id="414" r:id="rId30"/>
    <p:sldId id="415" r:id="rId31"/>
    <p:sldId id="416" r:id="rId32"/>
    <p:sldId id="417" r:id="rId33"/>
    <p:sldId id="418" r:id="rId34"/>
    <p:sldId id="419" r:id="rId35"/>
    <p:sldId id="420" r:id="rId36"/>
    <p:sldId id="421" r:id="rId37"/>
    <p:sldId id="399" r:id="rId38"/>
    <p:sldId id="422" r:id="rId39"/>
    <p:sldId id="423" r:id="rId40"/>
    <p:sldId id="424" r:id="rId41"/>
    <p:sldId id="39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ISHIYAMA-LEVY" initials="BI" lastIdx="1" clrIdx="0">
    <p:extLst>
      <p:ext uri="{19B8F6BF-5375-455C-9EA6-DF929625EA0E}">
        <p15:presenceInfo xmlns:p15="http://schemas.microsoft.com/office/powerpoint/2012/main" userId="684c472e8f07bd6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95799" autoAdjust="0"/>
  </p:normalViewPr>
  <p:slideViewPr>
    <p:cSldViewPr snapToGrid="0" snapToObjects="1">
      <p:cViewPr varScale="1">
        <p:scale>
          <a:sx n="86" d="100"/>
          <a:sy n="86" d="100"/>
        </p:scale>
        <p:origin x="108"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10/13/2016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a:t>
            </a:fld>
            <a:endParaRPr lang="en-US"/>
          </a:p>
        </p:txBody>
      </p:sp>
    </p:spTree>
    <p:extLst>
      <p:ext uri="{BB962C8B-B14F-4D97-AF65-F5344CB8AC3E}">
        <p14:creationId xmlns:p14="http://schemas.microsoft.com/office/powerpoint/2010/main" val="1728671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11</a:t>
            </a:fld>
            <a:endParaRPr lang="en-US"/>
          </a:p>
        </p:txBody>
      </p:sp>
    </p:spTree>
    <p:extLst>
      <p:ext uri="{BB962C8B-B14F-4D97-AF65-F5344CB8AC3E}">
        <p14:creationId xmlns:p14="http://schemas.microsoft.com/office/powerpoint/2010/main" val="1952361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181274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735079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10424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058599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61209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634428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735275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54929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239171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a:t>
            </a:fld>
            <a:endParaRPr lang="en-US"/>
          </a:p>
        </p:txBody>
      </p:sp>
    </p:spTree>
    <p:extLst>
      <p:ext uri="{BB962C8B-B14F-4D97-AF65-F5344CB8AC3E}">
        <p14:creationId xmlns:p14="http://schemas.microsoft.com/office/powerpoint/2010/main" val="415922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762276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82255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342322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736572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082973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25623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344858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164958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5046427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942555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a:t>
            </a:fld>
            <a:endParaRPr lang="en-US"/>
          </a:p>
        </p:txBody>
      </p:sp>
    </p:spTree>
    <p:extLst>
      <p:ext uri="{BB962C8B-B14F-4D97-AF65-F5344CB8AC3E}">
        <p14:creationId xmlns:p14="http://schemas.microsoft.com/office/powerpoint/2010/main" val="2639653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017448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9193760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530301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6451576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33530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638916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31926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244553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407200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454513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Xamarin Forms is a new set of APIs allowing you to quickly and easily write shared User Interface code that is still rendered natively on each platform, while still providing direct access to the underlying SDKs if you need it.</a:t>
            </a:r>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356228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031415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6</a:t>
            </a:fld>
            <a:endParaRPr lang="en-US"/>
          </a:p>
        </p:txBody>
      </p:sp>
    </p:spTree>
    <p:extLst>
      <p:ext uri="{BB962C8B-B14F-4D97-AF65-F5344CB8AC3E}">
        <p14:creationId xmlns:p14="http://schemas.microsoft.com/office/powerpoint/2010/main" val="375003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1918317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8</a:t>
            </a:fld>
            <a:endParaRPr lang="en-US"/>
          </a:p>
        </p:txBody>
      </p:sp>
    </p:spTree>
    <p:extLst>
      <p:ext uri="{BB962C8B-B14F-4D97-AF65-F5344CB8AC3E}">
        <p14:creationId xmlns:p14="http://schemas.microsoft.com/office/powerpoint/2010/main" val="2356738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9</a:t>
            </a:fld>
            <a:endParaRPr lang="en-US"/>
          </a:p>
        </p:txBody>
      </p:sp>
    </p:spTree>
    <p:extLst>
      <p:ext uri="{BB962C8B-B14F-4D97-AF65-F5344CB8AC3E}">
        <p14:creationId xmlns:p14="http://schemas.microsoft.com/office/powerpoint/2010/main" val="1382863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999245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11651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3742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969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4" r:id="rId10"/>
    <p:sldLayoutId id="2147483678" r:id="rId11"/>
    <p:sldLayoutId id="2147483679" r:id="rId1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ben@xamariners.com"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hyperlink" Target="https://deploy.azure.com/?repository=https://github.com/Microsoft/XamarinAzure_ShoppingDemoApp#/form/setup"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azure.microsoft.com/en-us/documentation/articles" TargetMode="External"/><Relationship Id="rId5" Type="http://schemas.openxmlformats.org/officeDocument/2006/relationships/hyperlink" Target="https://github.com/Microsoft/XamarinAzure_ShoppingDemoApp#/form/setup" TargetMode="External"/><Relationship Id="rId4" Type="http://schemas.openxmlformats.org/officeDocument/2006/relationships/hyperlink" Target="https://deploy.azure.com/?repository" TargetMode="External"/><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hyperlink" Target="https://github.com/Microsoft/XamarinAzure_ShoppingDemoApp/blob/master/Xamarin.Azure.Backend.sln" TargetMode="Externa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github.com/Microsoft/XamarinAzure_ShoppingDemoApp/tree/master/Xamarin.Azure.Backend.Deployment"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hyperlink" Target="https://apps.twitter.com/" TargetMode="External"/><Relationship Id="rId5" Type="http://schemas.openxmlformats.org/officeDocument/2006/relationships/hyperlink" Target="https://portal.azure.com/" TargetMode="Externa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hyperlink" Target="https://portal.azure.com/" TargetMode="Externa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hyperlink" Target="https://portal.azure.com/" TargetMode="External"/><Relationship Id="rId4" Type="http://schemas.openxmlformats.org/officeDocument/2006/relationships/image" Target="../media/image8.png"/><Relationship Id="rId9" Type="http://schemas.openxmlformats.org/officeDocument/2006/relationships/hyperlink" Target="https://developers.facebook.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hyperlink" Target="https://portal.azure.com/" TargetMode="Externa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8.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png"/><Relationship Id="rId7"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hyperlink" Target="https://www.nuget.org/packages/Microsoft.Azure.Mobile.Client.SQLiteStore/" TargetMode="External"/><Relationship Id="rId5" Type="http://schemas.openxmlformats.org/officeDocument/2006/relationships/hyperlink" Target="https://github.com/Microsoft/XamarinAzure_ShoppingDemoApp/blob/master/Xamarin.Azure.Backend.sln" TargetMode="Externa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8" Type="http://schemas.openxmlformats.org/officeDocument/2006/relationships/hyperlink" Target="https://azure.microsoft.com/en-us/documentation/articles/xamarin-notification-hubs-ios-push-notification-apns-get-started/#create-a-provisioning-profile-for-the-app" TargetMode="External"/><Relationship Id="rId3" Type="http://schemas.openxmlformats.org/officeDocument/2006/relationships/image" Target="../media/image3.png"/><Relationship Id="rId7" Type="http://schemas.openxmlformats.org/officeDocument/2006/relationships/hyperlink" Target="https://azure.microsoft.com/en-us/documentation/articles/xamarin-notification-hubs-ios-push-notification-apns-get-started/#register-your-app-for-push-notifications"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hyperlink" Target="https://azure.microsoft.com/en-us/documentation/articles/xamarin-notification-hubs-ios-push-notification-apns-get-started/#generate-the-certificate-signing-request-file" TargetMode="External"/><Relationship Id="rId5" Type="http://schemas.openxmlformats.org/officeDocument/2006/relationships/image" Target="../media/image42.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hyperlink" Target="https://azure.microsoft.com/en-us/documentation/articles/xamarin-notification-hubs-push-notifications-android-gcm/#enable-google-cloud-messaging" TargetMode="External"/><Relationship Id="rId5" Type="http://schemas.openxmlformats.org/officeDocument/2006/relationships/image" Target="../media/image43.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hyperlink" Target="https://azure.microsoft.com/en-us/documentation/articles/notification-hubs-windows-store-dotnet-get-started-wns-push-notification/#register-your-app-for-the-windows-store" TargetMode="External"/><Relationship Id="rId5" Type="http://schemas.openxmlformats.org/officeDocument/2006/relationships/image" Target="../media/image44.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hyperlink" Target="https://github.com/Microsoft/" TargetMode="Externa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hyperlink" Target="http://go.microsoft.com/fwlink/?linkid=523751&amp;clcid=0x40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71104" y="5294870"/>
            <a:ext cx="7835404" cy="1260500"/>
          </a:xfrm>
        </p:spPr>
        <p:txBody>
          <a:bodyPr/>
          <a:lstStyle/>
          <a:p>
            <a:r>
              <a:rPr lang="en-US" dirty="0"/>
              <a:t>Ben Ishiyama-Levy</a:t>
            </a:r>
          </a:p>
          <a:p>
            <a:r>
              <a:rPr lang="en-US" dirty="0" err="1"/>
              <a:t>Xamarin</a:t>
            </a:r>
            <a:r>
              <a:rPr lang="en-US" dirty="0"/>
              <a:t> Evangelist</a:t>
            </a:r>
          </a:p>
          <a:p>
            <a:r>
              <a:rPr lang="en-US" dirty="0">
                <a:hlinkClick r:id="rId3"/>
              </a:rPr>
              <a:t>ben@xamariners.com</a:t>
            </a:r>
            <a:endParaRPr lang="en-US" dirty="0"/>
          </a:p>
          <a:p>
            <a:r>
              <a:rPr lang="en-US" dirty="0"/>
              <a:t>http://www.meetup.com/SingaporeMobileDev/</a:t>
            </a:r>
          </a:p>
        </p:txBody>
      </p:sp>
      <p:sp>
        <p:nvSpPr>
          <p:cNvPr id="3" name="Title 2"/>
          <p:cNvSpPr>
            <a:spLocks noGrp="1"/>
          </p:cNvSpPr>
          <p:nvPr>
            <p:ph type="title"/>
          </p:nvPr>
        </p:nvSpPr>
        <p:spPr>
          <a:xfrm>
            <a:off x="2054268" y="2075840"/>
            <a:ext cx="8455069" cy="1801436"/>
          </a:xfrm>
        </p:spPr>
        <p:txBody>
          <a:bodyPr/>
          <a:lstStyle/>
          <a:p>
            <a:pPr algn="ctr"/>
            <a:r>
              <a:rPr lang="en-US" dirty="0"/>
              <a:t>Xamarin + Microsoft Azure</a:t>
            </a:r>
            <a:br>
              <a:rPr lang="en-US" dirty="0"/>
            </a:br>
            <a:r>
              <a:rPr lang="en-US" dirty="0"/>
              <a:t>Hands On</a:t>
            </a:r>
          </a:p>
        </p:txBody>
      </p:sp>
      <p:sp>
        <p:nvSpPr>
          <p:cNvPr id="5" name="Text Placeholder 4"/>
          <p:cNvSpPr>
            <a:spLocks noGrp="1"/>
          </p:cNvSpPr>
          <p:nvPr>
            <p:ph type="body" sz="quarter" idx="13"/>
          </p:nvPr>
        </p:nvSpPr>
        <p:spPr/>
        <p:txBody>
          <a:bodyPr/>
          <a:lstStyle/>
          <a:p>
            <a:r>
              <a:rPr lang="en-US" dirty="0"/>
              <a:t>99/4A</a:t>
            </a:r>
          </a:p>
        </p:txBody>
      </p:sp>
      <p:pic>
        <p:nvPicPr>
          <p:cNvPr id="6" name="Picture 5"/>
          <p:cNvPicPr>
            <a:picLocks noChangeAspect="1"/>
          </p:cNvPicPr>
          <p:nvPr/>
        </p:nvPicPr>
        <p:blipFill>
          <a:blip r:embed="rId4"/>
          <a:stretch>
            <a:fillRect/>
          </a:stretch>
        </p:blipFill>
        <p:spPr>
          <a:xfrm>
            <a:off x="8106508" y="301617"/>
            <a:ext cx="3810000" cy="1181100"/>
          </a:xfrm>
          <a:prstGeom prst="rect">
            <a:avLst/>
          </a:prstGeom>
        </p:spPr>
      </p:pic>
    </p:spTree>
    <p:extLst>
      <p:ext uri="{BB962C8B-B14F-4D97-AF65-F5344CB8AC3E}">
        <p14:creationId xmlns:p14="http://schemas.microsoft.com/office/powerpoint/2010/main" val="1418468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6" name="TextBox 5"/>
          <p:cNvSpPr txBox="1"/>
          <p:nvPr/>
        </p:nvSpPr>
        <p:spPr>
          <a:xfrm>
            <a:off x="215538" y="1789612"/>
            <a:ext cx="11395166" cy="3619452"/>
          </a:xfrm>
          <a:prstGeom prst="rect">
            <a:avLst/>
          </a:prstGeom>
          <a:noFill/>
        </p:spPr>
        <p:txBody>
          <a:bodyPr wrap="square" lIns="182880" tIns="146304" rIns="182880" bIns="146304" rtlCol="0">
            <a:spAutoFit/>
          </a:bodyPr>
          <a:lstStyle/>
          <a:p>
            <a:r>
              <a:rPr lang="en-GB" sz="3600" b="1" dirty="0">
                <a:latin typeface="+mj-lt"/>
              </a:rPr>
              <a:t>To start, set up your development environment by installing the latest version of:</a:t>
            </a:r>
          </a:p>
          <a:p>
            <a:pPr marL="571500" indent="-571500">
              <a:buFont typeface="Arial" panose="020B0604020202020204" pitchFamily="34" charset="0"/>
              <a:buChar char="•"/>
            </a:pPr>
            <a:r>
              <a:rPr lang="en-GB" sz="3600" b="1" dirty="0">
                <a:latin typeface="+mj-lt"/>
              </a:rPr>
              <a:t>Azure SDK </a:t>
            </a:r>
          </a:p>
          <a:p>
            <a:pPr marL="571500" indent="-571500">
              <a:buFont typeface="Arial" panose="020B0604020202020204" pitchFamily="34" charset="0"/>
              <a:buChar char="•"/>
            </a:pPr>
            <a:r>
              <a:rPr lang="en-GB" sz="3600" b="1" dirty="0">
                <a:latin typeface="+mj-lt"/>
              </a:rPr>
              <a:t>Xamarin</a:t>
            </a:r>
          </a:p>
          <a:p>
            <a:pPr marL="571500" indent="-571500">
              <a:buFont typeface="Arial" panose="020B0604020202020204" pitchFamily="34" charset="0"/>
              <a:buChar char="•"/>
            </a:pPr>
            <a:r>
              <a:rPr lang="en-GB" sz="3600" b="1" dirty="0">
                <a:latin typeface="+mj-lt"/>
              </a:rPr>
              <a:t>Visual Studio 2015</a:t>
            </a:r>
          </a:p>
          <a:p>
            <a:pPr marL="571500" indent="-571500">
              <a:buFont typeface="Arial" panose="020B0604020202020204" pitchFamily="34" charset="0"/>
              <a:buChar char="•"/>
            </a:pPr>
            <a:r>
              <a:rPr lang="en-GB" sz="3600" b="1" dirty="0">
                <a:latin typeface="+mj-lt"/>
              </a:rPr>
              <a:t>SQLite for Universal Windows Platform</a:t>
            </a:r>
          </a:p>
        </p:txBody>
      </p:sp>
      <p:sp>
        <p:nvSpPr>
          <p:cNvPr id="4"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Set up the development environment</a:t>
            </a:r>
            <a:endParaRPr lang="en-US" b="1" dirty="0"/>
          </a:p>
        </p:txBody>
      </p:sp>
      <p:pic>
        <p:nvPicPr>
          <p:cNvPr id="2" name="Picture 1"/>
          <p:cNvPicPr>
            <a:picLocks noChangeAspect="1"/>
          </p:cNvPicPr>
          <p:nvPr/>
        </p:nvPicPr>
        <p:blipFill>
          <a:blip r:embed="rId4"/>
          <a:stretch>
            <a:fillRect/>
          </a:stretch>
        </p:blipFill>
        <p:spPr>
          <a:xfrm>
            <a:off x="9692640" y="-564366"/>
            <a:ext cx="3165566" cy="3165566"/>
          </a:xfrm>
          <a:prstGeom prst="rect">
            <a:avLst/>
          </a:prstGeom>
        </p:spPr>
      </p:pic>
    </p:spTree>
    <p:extLst>
      <p:ext uri="{BB962C8B-B14F-4D97-AF65-F5344CB8AC3E}">
        <p14:creationId xmlns:p14="http://schemas.microsoft.com/office/powerpoint/2010/main" val="1390332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982785" y="450199"/>
            <a:ext cx="9860672" cy="117350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Setup backend web app</a:t>
            </a:r>
          </a:p>
          <a:p>
            <a:r>
              <a:rPr lang="en-GB" sz="2800" b="1" dirty="0"/>
              <a:t>With Azure Deployment Templates</a:t>
            </a:r>
            <a:endParaRPr lang="en-US" sz="2800" b="1" dirty="0"/>
          </a:p>
        </p:txBody>
      </p:sp>
      <p:sp>
        <p:nvSpPr>
          <p:cNvPr id="3" name="TextBox 2"/>
          <p:cNvSpPr txBox="1"/>
          <p:nvPr/>
        </p:nvSpPr>
        <p:spPr>
          <a:xfrm>
            <a:off x="783771" y="1623705"/>
            <a:ext cx="10995382" cy="4311950"/>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Online Azure Backend Setup:</a:t>
            </a:r>
          </a:p>
          <a:p>
            <a:pPr>
              <a:lnSpc>
                <a:spcPct val="90000"/>
              </a:lnSpc>
              <a:spcAft>
                <a:spcPts val="600"/>
              </a:spcAft>
            </a:pPr>
            <a:r>
              <a:rPr lang="en-US" sz="2400" dirty="0">
                <a:gradFill>
                  <a:gsLst>
                    <a:gs pos="2917">
                      <a:schemeClr val="tx1"/>
                    </a:gs>
                    <a:gs pos="30000">
                      <a:schemeClr val="tx1"/>
                    </a:gs>
                  </a:gsLst>
                  <a:lin ang="5400000" scaled="0"/>
                </a:gradFill>
                <a:hlinkClick r:id="rId4"/>
              </a:rPr>
              <a:t>https://deploy.azure.com/?repository</a:t>
            </a:r>
            <a:r>
              <a:rPr lang="en-US" sz="2400" dirty="0">
                <a:gradFill>
                  <a:gsLst>
                    <a:gs pos="2917">
                      <a:schemeClr val="tx1"/>
                    </a:gs>
                    <a:gs pos="30000">
                      <a:schemeClr val="tx1"/>
                    </a:gs>
                  </a:gsLst>
                  <a:lin ang="5400000" scaled="0"/>
                </a:gradFill>
              </a:rPr>
              <a:t>=</a:t>
            </a:r>
          </a:p>
          <a:p>
            <a:pPr>
              <a:lnSpc>
                <a:spcPct val="90000"/>
              </a:lnSpc>
              <a:spcAft>
                <a:spcPts val="600"/>
              </a:spcAft>
            </a:pPr>
            <a:r>
              <a:rPr lang="en-US" sz="2400" dirty="0">
                <a:gradFill>
                  <a:gsLst>
                    <a:gs pos="2917">
                      <a:schemeClr val="tx1"/>
                    </a:gs>
                    <a:gs pos="30000">
                      <a:schemeClr val="tx1"/>
                    </a:gs>
                  </a:gsLst>
                  <a:lin ang="5400000" scaled="0"/>
                </a:gradFill>
                <a:hlinkClick r:id="rId5"/>
              </a:rPr>
              <a:t>https://github.com/Microsoft/XamarinAzure_ShoppingDemoApp#/form/setup</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More about Azure Deployment templates: </a:t>
            </a:r>
          </a:p>
          <a:p>
            <a:pPr>
              <a:lnSpc>
                <a:spcPct val="90000"/>
              </a:lnSpc>
              <a:spcAft>
                <a:spcPts val="600"/>
              </a:spcAft>
            </a:pPr>
            <a:r>
              <a:rPr lang="en-US" sz="2400" dirty="0">
                <a:gradFill>
                  <a:gsLst>
                    <a:gs pos="2917">
                      <a:schemeClr val="tx1"/>
                    </a:gs>
                    <a:gs pos="30000">
                      <a:schemeClr val="tx1"/>
                    </a:gs>
                  </a:gsLst>
                  <a:lin ang="5400000" scaled="0"/>
                </a:gradFill>
                <a:hlinkClick r:id="rId6"/>
              </a:rPr>
              <a:t>https://azure.microsoft.com/en-us/documentation/articles</a:t>
            </a:r>
          </a:p>
          <a:p>
            <a:pPr>
              <a:lnSpc>
                <a:spcPct val="90000"/>
              </a:lnSpc>
              <a:spcAft>
                <a:spcPts val="600"/>
              </a:spcAft>
            </a:pPr>
            <a:r>
              <a:rPr lang="en-US" sz="2400" dirty="0">
                <a:gradFill>
                  <a:gsLst>
                    <a:gs pos="2917">
                      <a:schemeClr val="tx1"/>
                    </a:gs>
                    <a:gs pos="30000">
                      <a:schemeClr val="tx1"/>
                    </a:gs>
                  </a:gsLst>
                  <a:lin ang="5400000" scaled="0"/>
                </a:gradFill>
                <a:hlinkClick r:id="rId6"/>
              </a:rPr>
              <a:t>/vs-azure-tools-resource-groups-deployment-projects-create-deploy/</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Note: The Visual Studio JSON Outline window is pretty useful for editing your </a:t>
            </a:r>
          </a:p>
          <a:p>
            <a:pPr>
              <a:lnSpc>
                <a:spcPct val="90000"/>
              </a:lnSpc>
              <a:spcAft>
                <a:spcPts val="600"/>
              </a:spcAft>
            </a:pPr>
            <a:r>
              <a:rPr lang="en-US" sz="2400" dirty="0">
                <a:gradFill>
                  <a:gsLst>
                    <a:gs pos="2917">
                      <a:schemeClr val="tx1"/>
                    </a:gs>
                    <a:gs pos="30000">
                      <a:schemeClr val="tx1"/>
                    </a:gs>
                  </a:gsLst>
                  <a:lin ang="5400000" scaled="0"/>
                </a:gradFill>
              </a:rPr>
              <a:t>deployment templates</a:t>
            </a:r>
          </a:p>
        </p:txBody>
      </p:sp>
      <p:pic>
        <p:nvPicPr>
          <p:cNvPr id="5" name="Picture 4">
            <a:hlinkClick r:id="rId7"/>
          </p:cNvPr>
          <p:cNvPicPr>
            <a:picLocks noChangeAspect="1"/>
          </p:cNvPicPr>
          <p:nvPr/>
        </p:nvPicPr>
        <p:blipFill>
          <a:blip r:embed="rId8"/>
          <a:stretch>
            <a:fillRect/>
          </a:stretch>
        </p:blipFill>
        <p:spPr>
          <a:xfrm>
            <a:off x="7513938" y="1623705"/>
            <a:ext cx="3213524" cy="7054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9"/>
          <a:stretch>
            <a:fillRect/>
          </a:stretch>
        </p:blipFill>
        <p:spPr>
          <a:xfrm>
            <a:off x="5923463" y="5410064"/>
            <a:ext cx="4818288" cy="12938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3899540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635929" y="169818"/>
            <a:ext cx="9585288" cy="6557554"/>
          </a:xfrm>
          <a:prstGeom prst="rect">
            <a:avLst/>
          </a:prstGeom>
          <a:ln>
            <a:noFill/>
          </a:ln>
          <a:effectLst>
            <a:outerShdw blurRad="190500" algn="tl" rotWithShape="0">
              <a:srgbClr val="000000">
                <a:alpha val="70000"/>
              </a:srgbClr>
            </a:outerShdw>
          </a:effectLst>
        </p:spPr>
      </p:pic>
      <p:sp>
        <p:nvSpPr>
          <p:cNvPr id="8" name="Title 1"/>
          <p:cNvSpPr txBox="1">
            <a:spLocks/>
          </p:cNvSpPr>
          <p:nvPr/>
        </p:nvSpPr>
        <p:spPr>
          <a:xfrm rot="16200000">
            <a:off x="-4200371" y="1168657"/>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3600" b="1" dirty="0"/>
              <a:t>Deploy </a:t>
            </a:r>
            <a:r>
              <a:rPr lang="en-US" sz="3600" dirty="0" err="1">
                <a:hlinkClick r:id="rId5"/>
              </a:rPr>
              <a:t>Xamarin.Azure.Backend</a:t>
            </a:r>
            <a:endParaRPr lang="en-US" sz="3600" dirty="0"/>
          </a:p>
          <a:p>
            <a:r>
              <a:rPr lang="en-US" sz="2400" b="1" dirty="0"/>
              <a:t>With </a:t>
            </a:r>
            <a:r>
              <a:rPr lang="en-GB" sz="2400" b="1" dirty="0"/>
              <a:t>Azure Deployment Templates</a:t>
            </a:r>
            <a:endParaRPr lang="en-US" sz="2400" b="1" dirty="0"/>
          </a:p>
        </p:txBody>
      </p:sp>
      <p:sp>
        <p:nvSpPr>
          <p:cNvPr id="6" name="Speech Bubble: Rectangle 5"/>
          <p:cNvSpPr/>
          <p:nvPr/>
        </p:nvSpPr>
        <p:spPr bwMode="auto">
          <a:xfrm rot="5400000">
            <a:off x="10647438" y="1849581"/>
            <a:ext cx="2137762" cy="629847"/>
          </a:xfrm>
          <a:prstGeom prst="wedgeRectCallout">
            <a:avLst>
              <a:gd name="adj1" fmla="val -20833"/>
              <a:gd name="adj2" fmla="val 83947"/>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91440" tIns="91440" rIns="34294" bIns="34294" rtlCol="0" anchor="b" anchorCtr="0"/>
          <a:lstStyle/>
          <a:p>
            <a:pPr algn="ctr" defTabSz="932406"/>
            <a:r>
              <a:rPr lang="en-US" sz="2800" dirty="0">
                <a:gradFill>
                  <a:gsLst>
                    <a:gs pos="0">
                      <a:srgbClr val="FFFFFF"/>
                    </a:gs>
                    <a:gs pos="100000">
                      <a:srgbClr val="FFFFFF"/>
                    </a:gs>
                  </a:gsLst>
                  <a:lin ang="5400000" scaled="0"/>
                </a:gradFill>
                <a:ea typeface="Segoe UI" pitchFamily="34" charset="0"/>
                <a:cs typeface="Segoe UI" pitchFamily="34" charset="0"/>
              </a:rPr>
              <a:t>Deploy here</a:t>
            </a:r>
          </a:p>
        </p:txBody>
      </p:sp>
      <p:pic>
        <p:nvPicPr>
          <p:cNvPr id="9" name="Picture 8"/>
          <p:cNvPicPr>
            <a:picLocks noChangeAspect="1"/>
          </p:cNvPicPr>
          <p:nvPr/>
        </p:nvPicPr>
        <p:blipFill>
          <a:blip r:embed="rId6"/>
          <a:stretch>
            <a:fillRect/>
          </a:stretch>
        </p:blipFill>
        <p:spPr>
          <a:xfrm>
            <a:off x="3566310" y="1412029"/>
            <a:ext cx="5724525" cy="752475"/>
          </a:xfrm>
          <a:prstGeom prst="rect">
            <a:avLst/>
          </a:prstGeom>
        </p:spPr>
      </p:pic>
      <p:pic>
        <p:nvPicPr>
          <p:cNvPr id="10" name="Picture 9"/>
          <p:cNvPicPr>
            <a:picLocks noChangeAspect="1"/>
          </p:cNvPicPr>
          <p:nvPr/>
        </p:nvPicPr>
        <p:blipFill>
          <a:blip r:embed="rId7"/>
          <a:stretch>
            <a:fillRect/>
          </a:stretch>
        </p:blipFill>
        <p:spPr>
          <a:xfrm>
            <a:off x="3805237" y="738187"/>
            <a:ext cx="4581525" cy="53816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0941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b="1" dirty="0"/>
              <a:t>Setup Authentication in Azure Mobile Apps</a:t>
            </a:r>
          </a:p>
        </p:txBody>
      </p:sp>
      <p:sp>
        <p:nvSpPr>
          <p:cNvPr id="2" name="TextBox 1"/>
          <p:cNvSpPr txBox="1"/>
          <p:nvPr/>
        </p:nvSpPr>
        <p:spPr>
          <a:xfrm>
            <a:off x="0" y="1780700"/>
            <a:ext cx="12125564" cy="4721292"/>
          </a:xfrm>
          <a:prstGeom prst="rect">
            <a:avLst/>
          </a:prstGeom>
          <a:noFill/>
        </p:spPr>
        <p:txBody>
          <a:bodyPr wrap="none" lIns="182880" tIns="146304" rIns="182880" bIns="146304" rtlCol="0">
            <a:spAutoFit/>
          </a:bodyPr>
          <a:lstStyle/>
          <a:p>
            <a:pPr>
              <a:lnSpc>
                <a:spcPct val="90000"/>
              </a:lnSpc>
              <a:spcAft>
                <a:spcPts val="600"/>
              </a:spcAft>
            </a:pPr>
            <a:r>
              <a:rPr lang="en-GB" sz="2400" dirty="0"/>
              <a:t>Configuring Authentication in Azure is done within the Mobile App context.</a:t>
            </a:r>
          </a:p>
          <a:p>
            <a:pPr>
              <a:lnSpc>
                <a:spcPct val="90000"/>
              </a:lnSpc>
              <a:spcAft>
                <a:spcPts val="600"/>
              </a:spcAft>
            </a:pPr>
            <a:r>
              <a:rPr lang="en-GB" sz="2400" dirty="0"/>
              <a:t>Sign-up to Azure using the same subscription you used to deploy </a:t>
            </a:r>
            <a:r>
              <a:rPr lang="en-GB" sz="2400" dirty="0">
                <a:hlinkClick r:id="rId4"/>
              </a:rPr>
              <a:t>the Azure backend</a:t>
            </a:r>
            <a:r>
              <a:rPr lang="en-GB" sz="2400" dirty="0"/>
              <a:t>. </a:t>
            </a:r>
          </a:p>
          <a:p>
            <a:pPr>
              <a:lnSpc>
                <a:spcPct val="90000"/>
              </a:lnSpc>
              <a:spcAft>
                <a:spcPts val="600"/>
              </a:spcAft>
            </a:pPr>
            <a:r>
              <a:rPr lang="en-GB" sz="2400" dirty="0"/>
              <a:t>Within the Mobile App, you can find Authentication/Authorization in the Settings Pane</a:t>
            </a:r>
          </a:p>
          <a:p>
            <a:pPr>
              <a:lnSpc>
                <a:spcPct val="90000"/>
              </a:lnSpc>
              <a:spcAft>
                <a:spcPts val="600"/>
              </a:spcAft>
            </a:pPr>
            <a:r>
              <a:rPr lang="en-GB" sz="2400" dirty="0"/>
              <a:t> under Features. </a:t>
            </a:r>
          </a:p>
          <a:p>
            <a:pPr>
              <a:lnSpc>
                <a:spcPct val="90000"/>
              </a:lnSpc>
              <a:spcAft>
                <a:spcPts val="600"/>
              </a:spcAft>
            </a:pPr>
            <a:endParaRPr lang="en-GB" sz="2400" dirty="0"/>
          </a:p>
          <a:p>
            <a:pPr>
              <a:lnSpc>
                <a:spcPct val="90000"/>
              </a:lnSpc>
              <a:spcAft>
                <a:spcPts val="600"/>
              </a:spcAft>
            </a:pPr>
            <a:r>
              <a:rPr lang="en-GB" sz="2400" dirty="0"/>
              <a:t>Enable Authentication/Authorization by tapping on “On”. </a:t>
            </a:r>
          </a:p>
          <a:p>
            <a:pPr>
              <a:lnSpc>
                <a:spcPct val="90000"/>
              </a:lnSpc>
              <a:spcAft>
                <a:spcPts val="600"/>
              </a:spcAft>
            </a:pPr>
            <a:r>
              <a:rPr lang="en-GB" sz="2400" dirty="0"/>
              <a:t>Since we want to authenticate users just for selling new items, </a:t>
            </a:r>
          </a:p>
          <a:p>
            <a:pPr>
              <a:lnSpc>
                <a:spcPct val="90000"/>
              </a:lnSpc>
              <a:spcAft>
                <a:spcPts val="600"/>
              </a:spcAft>
            </a:pPr>
            <a:r>
              <a:rPr lang="en-GB" sz="2400" dirty="0"/>
              <a:t>we will allow requests when the user is not authenticated, i.e. taking no action,</a:t>
            </a:r>
          </a:p>
          <a:p>
            <a:pPr>
              <a:lnSpc>
                <a:spcPct val="90000"/>
              </a:lnSpc>
              <a:spcAft>
                <a:spcPts val="600"/>
              </a:spcAft>
            </a:pPr>
            <a:r>
              <a:rPr lang="en-GB" sz="2400" dirty="0"/>
              <a:t>and control manually that scenario.</a:t>
            </a:r>
          </a:p>
          <a:p>
            <a:pPr>
              <a:lnSpc>
                <a:spcPct val="90000"/>
              </a:lnSpc>
              <a:spcAft>
                <a:spcPts val="600"/>
              </a:spcAft>
            </a:pPr>
            <a:endParaRPr lang="en-GB" sz="2400" dirty="0">
              <a:gradFill>
                <a:gsLst>
                  <a:gs pos="2917">
                    <a:schemeClr val="tx1"/>
                  </a:gs>
                  <a:gs pos="30000">
                    <a:schemeClr val="tx1"/>
                  </a:gs>
                </a:gsLst>
                <a:lin ang="5400000" scaled="0"/>
              </a:gradFill>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p:pic>
        <p:nvPicPr>
          <p:cNvPr id="3" name="Picture 2"/>
          <p:cNvPicPr>
            <a:picLocks noChangeAspect="1"/>
          </p:cNvPicPr>
          <p:nvPr/>
        </p:nvPicPr>
        <p:blipFill>
          <a:blip r:embed="rId5"/>
          <a:stretch>
            <a:fillRect/>
          </a:stretch>
        </p:blipFill>
        <p:spPr>
          <a:xfrm>
            <a:off x="144106" y="574297"/>
            <a:ext cx="8237333" cy="38670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6"/>
          <a:stretch>
            <a:fillRect/>
          </a:stretch>
        </p:blipFill>
        <p:spPr>
          <a:xfrm>
            <a:off x="8453284" y="574297"/>
            <a:ext cx="3293758" cy="38670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9359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b="1" dirty="0"/>
              <a:t>Configure twitter Authentication:</a:t>
            </a:r>
          </a:p>
          <a:p>
            <a:r>
              <a:rPr lang="en-GB" sz="2800" b="1" dirty="0"/>
              <a:t>Register your application with Twitter</a:t>
            </a:r>
          </a:p>
          <a:p>
            <a:endParaRPr lang="en-US" b="1" dirty="0"/>
          </a:p>
        </p:txBody>
      </p:sp>
      <p:pic>
        <p:nvPicPr>
          <p:cNvPr id="16" name="Picture 15"/>
          <p:cNvPicPr>
            <a:picLocks noChangeAspect="1"/>
          </p:cNvPicPr>
          <p:nvPr/>
        </p:nvPicPr>
        <p:blipFill>
          <a:blip r:embed="rId4"/>
          <a:stretch>
            <a:fillRect/>
          </a:stretch>
        </p:blipFill>
        <p:spPr>
          <a:xfrm>
            <a:off x="10063313" y="80917"/>
            <a:ext cx="1560287" cy="1560287"/>
          </a:xfrm>
          <a:prstGeom prst="rect">
            <a:avLst/>
          </a:prstGeom>
        </p:spPr>
      </p:pic>
      <p:sp>
        <p:nvSpPr>
          <p:cNvPr id="3" name="TextBox 2"/>
          <p:cNvSpPr txBox="1"/>
          <p:nvPr/>
        </p:nvSpPr>
        <p:spPr>
          <a:xfrm>
            <a:off x="182882" y="1818985"/>
            <a:ext cx="11808821" cy="5533823"/>
          </a:xfrm>
          <a:prstGeom prst="rect">
            <a:avLst/>
          </a:prstGeom>
          <a:noFill/>
        </p:spPr>
        <p:txBody>
          <a:bodyPr wrap="square" lIns="182880" tIns="146304" rIns="182880" bIns="146304" rtlCol="0">
            <a:spAutoFit/>
          </a:bodyPr>
          <a:lstStyle/>
          <a:p>
            <a:pPr marL="342900" indent="-342900">
              <a:lnSpc>
                <a:spcPct val="90000"/>
              </a:lnSpc>
              <a:spcAft>
                <a:spcPts val="600"/>
              </a:spcAft>
              <a:buFont typeface="+mj-lt"/>
              <a:buAutoNum type="arabicPeriod"/>
            </a:pPr>
            <a:r>
              <a:rPr lang="en-GB" dirty="0">
                <a:gradFill>
                  <a:gsLst>
                    <a:gs pos="2917">
                      <a:schemeClr val="tx1"/>
                    </a:gs>
                    <a:gs pos="30000">
                      <a:schemeClr val="tx1"/>
                    </a:gs>
                  </a:gsLst>
                  <a:lin ang="5400000" scaled="0"/>
                </a:gradFill>
              </a:rPr>
              <a:t>You must have a Twitter account that has a verified email address and phone number. To create a new Twitter account, go to twitter.com</a:t>
            </a:r>
          </a:p>
          <a:p>
            <a:pPr marL="342900" indent="-342900">
              <a:lnSpc>
                <a:spcPct val="90000"/>
              </a:lnSpc>
              <a:spcAft>
                <a:spcPts val="600"/>
              </a:spcAft>
              <a:buFont typeface="+mj-lt"/>
              <a:buAutoNum type="arabicPeriod"/>
            </a:pPr>
            <a:r>
              <a:rPr lang="en-GB" dirty="0">
                <a:gradFill>
                  <a:gsLst>
                    <a:gs pos="2917">
                      <a:schemeClr val="tx1"/>
                    </a:gs>
                    <a:gs pos="30000">
                      <a:schemeClr val="tx1"/>
                    </a:gs>
                  </a:gsLst>
                  <a:lin ang="5400000" scaled="0"/>
                </a:gradFill>
              </a:rPr>
              <a:t>Log on to the Azure portal </a:t>
            </a:r>
            <a:r>
              <a:rPr lang="en-GB" dirty="0">
                <a:gradFill>
                  <a:gsLst>
                    <a:gs pos="2917">
                      <a:schemeClr val="tx1"/>
                    </a:gs>
                    <a:gs pos="30000">
                      <a:schemeClr val="tx1"/>
                    </a:gs>
                  </a:gsLst>
                  <a:lin ang="5400000" scaled="0"/>
                </a:gradFill>
                <a:hlinkClick r:id="rId5"/>
              </a:rPr>
              <a:t>https://portal.azure.com/</a:t>
            </a:r>
            <a:r>
              <a:rPr lang="en-GB" dirty="0">
                <a:gradFill>
                  <a:gsLst>
                    <a:gs pos="2917">
                      <a:schemeClr val="tx1"/>
                    </a:gs>
                    <a:gs pos="30000">
                      <a:schemeClr val="tx1"/>
                    </a:gs>
                  </a:gsLst>
                  <a:lin ang="5400000" scaled="0"/>
                </a:gradFill>
              </a:rPr>
              <a:t> , and navigate to your application. Copy your URL. You will use this to configure your Twitter app</a:t>
            </a: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r>
              <a:rPr lang="en-GB" dirty="0">
                <a:gradFill>
                  <a:gsLst>
                    <a:gs pos="2917">
                      <a:schemeClr val="tx1"/>
                    </a:gs>
                    <a:gs pos="30000">
                      <a:schemeClr val="tx1"/>
                    </a:gs>
                  </a:gsLst>
                  <a:lin ang="5400000" scaled="0"/>
                </a:gradFill>
              </a:rPr>
              <a:t>Navigate to the Twitter Developers website </a:t>
            </a:r>
            <a:r>
              <a:rPr lang="en-GB" dirty="0">
                <a:gradFill>
                  <a:gsLst>
                    <a:gs pos="2917">
                      <a:schemeClr val="tx1"/>
                    </a:gs>
                    <a:gs pos="30000">
                      <a:schemeClr val="tx1"/>
                    </a:gs>
                  </a:gsLst>
                  <a:lin ang="5400000" scaled="0"/>
                </a:gradFill>
                <a:hlinkClick r:id="rId6"/>
              </a:rPr>
              <a:t>https://apps.twitter.com/</a:t>
            </a:r>
            <a:r>
              <a:rPr lang="en-GB" dirty="0">
                <a:gradFill>
                  <a:gsLst>
                    <a:gs pos="2917">
                      <a:schemeClr val="tx1"/>
                    </a:gs>
                    <a:gs pos="30000">
                      <a:schemeClr val="tx1"/>
                    </a:gs>
                  </a:gsLst>
                  <a:lin ang="5400000" scaled="0"/>
                </a:gradFill>
              </a:rPr>
              <a:t> , sign in with your Twitter account credentials, and click Create New App.</a:t>
            </a: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a:lnSpc>
                <a:spcPct val="90000"/>
              </a:lnSpc>
              <a:spcAft>
                <a:spcPts val="600"/>
              </a:spcAft>
            </a:pPr>
            <a:endParaRPr lang="en-GB"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7"/>
          <a:stretch>
            <a:fillRect/>
          </a:stretch>
        </p:blipFill>
        <p:spPr>
          <a:xfrm>
            <a:off x="5105415" y="5352761"/>
            <a:ext cx="5049425" cy="13813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8"/>
          <a:stretch>
            <a:fillRect/>
          </a:stretch>
        </p:blipFill>
        <p:spPr>
          <a:xfrm>
            <a:off x="5105415" y="2888048"/>
            <a:ext cx="4957898" cy="17938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Oval 17"/>
          <p:cNvSpPr/>
          <p:nvPr/>
        </p:nvSpPr>
        <p:spPr bwMode="auto">
          <a:xfrm>
            <a:off x="8186337" y="3520440"/>
            <a:ext cx="1894114" cy="378823"/>
          </a:xfrm>
          <a:prstGeom prst="ellipse">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32471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b="1" dirty="0"/>
              <a:t>Configure twitter Authentication:</a:t>
            </a:r>
          </a:p>
          <a:p>
            <a:r>
              <a:rPr lang="en-GB" sz="2800" b="1" dirty="0"/>
              <a:t>Register your application with Twitter</a:t>
            </a:r>
          </a:p>
          <a:p>
            <a:endParaRPr lang="en-US" b="1" dirty="0"/>
          </a:p>
        </p:txBody>
      </p:sp>
      <p:pic>
        <p:nvPicPr>
          <p:cNvPr id="16" name="Picture 15"/>
          <p:cNvPicPr>
            <a:picLocks noChangeAspect="1"/>
          </p:cNvPicPr>
          <p:nvPr/>
        </p:nvPicPr>
        <p:blipFill>
          <a:blip r:embed="rId4"/>
          <a:stretch>
            <a:fillRect/>
          </a:stretch>
        </p:blipFill>
        <p:spPr>
          <a:xfrm>
            <a:off x="10063313" y="80917"/>
            <a:ext cx="1560287" cy="1560287"/>
          </a:xfrm>
          <a:prstGeom prst="rect">
            <a:avLst/>
          </a:prstGeom>
        </p:spPr>
      </p:pic>
      <p:sp>
        <p:nvSpPr>
          <p:cNvPr id="3" name="TextBox 2"/>
          <p:cNvSpPr txBox="1"/>
          <p:nvPr/>
        </p:nvSpPr>
        <p:spPr>
          <a:xfrm>
            <a:off x="-52250" y="2042676"/>
            <a:ext cx="6969033" cy="4247317"/>
          </a:xfrm>
          <a:prstGeom prst="rect">
            <a:avLst/>
          </a:prstGeom>
          <a:noFill/>
        </p:spPr>
        <p:txBody>
          <a:bodyPr wrap="square" lIns="182880" tIns="146304" rIns="182880" bIns="146304" rtlCol="0">
            <a:spAutoFit/>
          </a:bodyPr>
          <a:lstStyle/>
          <a:p>
            <a:pPr marL="342900" indent="-342900">
              <a:lnSpc>
                <a:spcPct val="90000"/>
              </a:lnSpc>
              <a:spcAft>
                <a:spcPts val="600"/>
              </a:spcAft>
              <a:buFont typeface="+mj-lt"/>
              <a:buAutoNum type="arabicPeriod" startAt="4"/>
            </a:pPr>
            <a:r>
              <a:rPr lang="en-GB" dirty="0">
                <a:gradFill>
                  <a:gsLst>
                    <a:gs pos="2917">
                      <a:schemeClr val="tx1"/>
                    </a:gs>
                    <a:gs pos="30000">
                      <a:schemeClr val="tx1"/>
                    </a:gs>
                  </a:gsLst>
                  <a:lin ang="5400000" scaled="0"/>
                </a:gradFill>
              </a:rPr>
              <a:t>Type in the Name and a Description for your new app. Paste in your application's URL for the Website value.</a:t>
            </a:r>
          </a:p>
          <a:p>
            <a:pPr marL="342900" indent="-342900">
              <a:lnSpc>
                <a:spcPct val="90000"/>
              </a:lnSpc>
              <a:spcAft>
                <a:spcPts val="600"/>
              </a:spcAft>
              <a:buFont typeface="+mj-lt"/>
              <a:buAutoNum type="arabicPeriod" startAt="4"/>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startAt="4"/>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startAt="4"/>
            </a:pPr>
            <a:r>
              <a:rPr lang="en-GB" dirty="0">
                <a:gradFill>
                  <a:gsLst>
                    <a:gs pos="2917">
                      <a:schemeClr val="tx1"/>
                    </a:gs>
                    <a:gs pos="30000">
                      <a:schemeClr val="tx1"/>
                    </a:gs>
                  </a:gsLst>
                  <a:lin ang="5400000" scaled="0"/>
                </a:gradFill>
              </a:rPr>
              <a:t>For the </a:t>
            </a:r>
            <a:r>
              <a:rPr lang="en-GB" dirty="0" err="1">
                <a:gradFill>
                  <a:gsLst>
                    <a:gs pos="2917">
                      <a:schemeClr val="tx1"/>
                    </a:gs>
                    <a:gs pos="30000">
                      <a:schemeClr val="tx1"/>
                    </a:gs>
                  </a:gsLst>
                  <a:lin ang="5400000" scaled="0"/>
                </a:gradFill>
              </a:rPr>
              <a:t>Callback</a:t>
            </a:r>
            <a:r>
              <a:rPr lang="en-GB" dirty="0">
                <a:gradFill>
                  <a:gsLst>
                    <a:gs pos="2917">
                      <a:schemeClr val="tx1"/>
                    </a:gs>
                    <a:gs pos="30000">
                      <a:schemeClr val="tx1"/>
                    </a:gs>
                  </a:gsLst>
                  <a:lin ang="5400000" scaled="0"/>
                </a:gradFill>
              </a:rPr>
              <a:t> URL, paste the </a:t>
            </a:r>
            <a:r>
              <a:rPr lang="en-GB" dirty="0" err="1">
                <a:gradFill>
                  <a:gsLst>
                    <a:gs pos="2917">
                      <a:schemeClr val="tx1"/>
                    </a:gs>
                    <a:gs pos="30000">
                      <a:schemeClr val="tx1"/>
                    </a:gs>
                  </a:gsLst>
                  <a:lin ang="5400000" scaled="0"/>
                </a:gradFill>
              </a:rPr>
              <a:t>Callback</a:t>
            </a:r>
            <a:r>
              <a:rPr lang="en-GB" dirty="0">
                <a:gradFill>
                  <a:gsLst>
                    <a:gs pos="2917">
                      <a:schemeClr val="tx1"/>
                    </a:gs>
                    <a:gs pos="30000">
                      <a:schemeClr val="tx1"/>
                    </a:gs>
                  </a:gsLst>
                  <a:lin ang="5400000" scaled="0"/>
                </a:gradFill>
              </a:rPr>
              <a:t> URL you copied earlier. This is your Mobile App gateway appended with the path, /.</a:t>
            </a:r>
            <a:r>
              <a:rPr lang="en-GB" dirty="0" err="1">
                <a:gradFill>
                  <a:gsLst>
                    <a:gs pos="2917">
                      <a:schemeClr val="tx1"/>
                    </a:gs>
                    <a:gs pos="30000">
                      <a:schemeClr val="tx1"/>
                    </a:gs>
                  </a:gsLst>
                  <a:lin ang="5400000" scaled="0"/>
                </a:gradFill>
              </a:rPr>
              <a:t>auth</a:t>
            </a:r>
            <a:r>
              <a:rPr lang="en-GB" dirty="0">
                <a:gradFill>
                  <a:gsLst>
                    <a:gs pos="2917">
                      <a:schemeClr val="tx1"/>
                    </a:gs>
                    <a:gs pos="30000">
                      <a:schemeClr val="tx1"/>
                    </a:gs>
                  </a:gsLst>
                  <a:lin ang="5400000" scaled="0"/>
                </a:gradFill>
              </a:rPr>
              <a:t>/login/twitter/</a:t>
            </a:r>
            <a:r>
              <a:rPr lang="en-GB" dirty="0" err="1">
                <a:gradFill>
                  <a:gsLst>
                    <a:gs pos="2917">
                      <a:schemeClr val="tx1"/>
                    </a:gs>
                    <a:gs pos="30000">
                      <a:schemeClr val="tx1"/>
                    </a:gs>
                  </a:gsLst>
                  <a:lin ang="5400000" scaled="0"/>
                </a:gradFill>
              </a:rPr>
              <a:t>callback</a:t>
            </a:r>
            <a:r>
              <a:rPr lang="en-GB" dirty="0">
                <a:gradFill>
                  <a:gsLst>
                    <a:gs pos="2917">
                      <a:schemeClr val="tx1"/>
                    </a:gs>
                    <a:gs pos="30000">
                      <a:schemeClr val="tx1"/>
                    </a:gs>
                  </a:gsLst>
                  <a:lin ang="5400000" scaled="0"/>
                </a:gradFill>
              </a:rPr>
              <a:t>. For example https://contoso.azurewebsites.net/.auth/login/twitter/callback. Make sure that you are using the HTTPS scheme.</a:t>
            </a:r>
          </a:p>
          <a:p>
            <a:pPr marL="342900" indent="-342900">
              <a:lnSpc>
                <a:spcPct val="90000"/>
              </a:lnSpc>
              <a:spcAft>
                <a:spcPts val="600"/>
              </a:spcAft>
              <a:buFont typeface="+mj-lt"/>
              <a:buAutoNum type="arabicPeriod" startAt="4"/>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startAt="4"/>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startAt="4"/>
            </a:pPr>
            <a:r>
              <a:rPr lang="en-GB" dirty="0">
                <a:gradFill>
                  <a:gsLst>
                    <a:gs pos="2917">
                      <a:schemeClr val="tx1"/>
                    </a:gs>
                    <a:gs pos="30000">
                      <a:schemeClr val="tx1"/>
                    </a:gs>
                  </a:gsLst>
                  <a:lin ang="5400000" scaled="0"/>
                </a:gradFill>
              </a:rPr>
              <a:t>At the bottom the page, read and accept the terms. Then click Create your Twitter application. This registers the app displays the application details.</a:t>
            </a:r>
          </a:p>
        </p:txBody>
      </p:sp>
      <p:pic>
        <p:nvPicPr>
          <p:cNvPr id="5" name="Picture 4"/>
          <p:cNvPicPr>
            <a:picLocks noChangeAspect="1"/>
          </p:cNvPicPr>
          <p:nvPr/>
        </p:nvPicPr>
        <p:blipFill>
          <a:blip r:embed="rId5"/>
          <a:stretch>
            <a:fillRect/>
          </a:stretch>
        </p:blipFill>
        <p:spPr>
          <a:xfrm>
            <a:off x="6746430" y="2226024"/>
            <a:ext cx="5368828" cy="39918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172677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b="1" dirty="0"/>
              <a:t>Configure twitter Authentication:</a:t>
            </a:r>
          </a:p>
          <a:p>
            <a:r>
              <a:rPr lang="en-GB" sz="2800" b="1" dirty="0"/>
              <a:t>Register your application with Twitter</a:t>
            </a:r>
          </a:p>
          <a:p>
            <a:endParaRPr lang="en-US" b="1" dirty="0"/>
          </a:p>
        </p:txBody>
      </p:sp>
      <p:pic>
        <p:nvPicPr>
          <p:cNvPr id="16" name="Picture 15"/>
          <p:cNvPicPr>
            <a:picLocks noChangeAspect="1"/>
          </p:cNvPicPr>
          <p:nvPr/>
        </p:nvPicPr>
        <p:blipFill>
          <a:blip r:embed="rId4"/>
          <a:stretch>
            <a:fillRect/>
          </a:stretch>
        </p:blipFill>
        <p:spPr>
          <a:xfrm>
            <a:off x="10063313" y="80917"/>
            <a:ext cx="1560287" cy="1560287"/>
          </a:xfrm>
          <a:prstGeom prst="rect">
            <a:avLst/>
          </a:prstGeom>
        </p:spPr>
      </p:pic>
      <p:sp>
        <p:nvSpPr>
          <p:cNvPr id="3" name="TextBox 2"/>
          <p:cNvSpPr txBox="1"/>
          <p:nvPr/>
        </p:nvSpPr>
        <p:spPr>
          <a:xfrm>
            <a:off x="182882" y="1755293"/>
            <a:ext cx="4885507" cy="1043363"/>
          </a:xfrm>
          <a:prstGeom prst="rect">
            <a:avLst/>
          </a:prstGeom>
          <a:noFill/>
        </p:spPr>
        <p:txBody>
          <a:bodyPr wrap="square" lIns="182880" tIns="146304" rIns="182880" bIns="146304" rtlCol="0">
            <a:spAutoFit/>
          </a:bodyPr>
          <a:lstStyle/>
          <a:p>
            <a:pPr marL="342900" indent="-342900">
              <a:lnSpc>
                <a:spcPct val="90000"/>
              </a:lnSpc>
              <a:spcAft>
                <a:spcPts val="600"/>
              </a:spcAft>
              <a:buFont typeface="+mj-lt"/>
              <a:buAutoNum type="arabicPeriod" startAt="7"/>
            </a:pPr>
            <a:r>
              <a:rPr lang="en-GB" dirty="0">
                <a:gradFill>
                  <a:gsLst>
                    <a:gs pos="2917">
                      <a:schemeClr val="tx1"/>
                    </a:gs>
                    <a:gs pos="30000">
                      <a:schemeClr val="tx1"/>
                    </a:gs>
                  </a:gsLst>
                  <a:lin ang="5400000" scaled="0"/>
                </a:gradFill>
              </a:rPr>
              <a:t>Click the Settings tab, check Allow this application to be used to sign in with Twitter, then click Update Settings.</a:t>
            </a:r>
          </a:p>
        </p:txBody>
      </p:sp>
      <p:pic>
        <p:nvPicPr>
          <p:cNvPr id="5" name="Picture 4"/>
          <p:cNvPicPr>
            <a:picLocks noChangeAspect="1"/>
          </p:cNvPicPr>
          <p:nvPr/>
        </p:nvPicPr>
        <p:blipFill>
          <a:blip r:embed="rId5"/>
          <a:stretch>
            <a:fillRect/>
          </a:stretch>
        </p:blipFill>
        <p:spPr>
          <a:xfrm>
            <a:off x="519345" y="2784857"/>
            <a:ext cx="3626620" cy="39617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4751615" y="1755293"/>
            <a:ext cx="7285808" cy="1292662"/>
          </a:xfrm>
          <a:prstGeom prst="rect">
            <a:avLst/>
          </a:prstGeom>
          <a:noFill/>
        </p:spPr>
        <p:txBody>
          <a:bodyPr wrap="square" lIns="182880" tIns="146304" rIns="182880" bIns="146304" rtlCol="0">
            <a:spAutoFit/>
          </a:bodyPr>
          <a:lstStyle/>
          <a:p>
            <a:pPr marL="342900" indent="-342900">
              <a:lnSpc>
                <a:spcPct val="90000"/>
              </a:lnSpc>
              <a:spcAft>
                <a:spcPts val="600"/>
              </a:spcAft>
              <a:buFont typeface="+mj-lt"/>
              <a:buAutoNum type="arabicPeriod" startAt="8"/>
            </a:pPr>
            <a:r>
              <a:rPr lang="en-GB" dirty="0">
                <a:gradFill>
                  <a:gsLst>
                    <a:gs pos="2917">
                      <a:schemeClr val="tx1"/>
                    </a:gs>
                    <a:gs pos="30000">
                      <a:schemeClr val="tx1"/>
                    </a:gs>
                  </a:gsLst>
                  <a:lin ang="5400000" scaled="0"/>
                </a:gradFill>
              </a:rPr>
              <a:t>Select the Keys and Access Tokens tab. Make a note of the values of Consumer Key (API Key) and Consumer secret (API Secret). The consumer secret is an important security credential. Do not share this secret with anyone or distribute it with your app.</a:t>
            </a:r>
          </a:p>
        </p:txBody>
      </p:sp>
      <p:pic>
        <p:nvPicPr>
          <p:cNvPr id="9" name="Picture 8"/>
          <p:cNvPicPr>
            <a:picLocks noChangeAspect="1"/>
          </p:cNvPicPr>
          <p:nvPr/>
        </p:nvPicPr>
        <p:blipFill>
          <a:blip r:embed="rId6"/>
          <a:stretch>
            <a:fillRect/>
          </a:stretch>
        </p:blipFill>
        <p:spPr>
          <a:xfrm>
            <a:off x="6229602" y="3027654"/>
            <a:ext cx="4096587" cy="37189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716631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b="1" dirty="0"/>
              <a:t>Configure twitter Authentication:</a:t>
            </a:r>
          </a:p>
          <a:p>
            <a:r>
              <a:rPr lang="en-GB" sz="2800" b="1" dirty="0"/>
              <a:t>Add Twitter information to your application</a:t>
            </a:r>
          </a:p>
          <a:p>
            <a:endParaRPr lang="en-US" b="1" dirty="0"/>
          </a:p>
        </p:txBody>
      </p:sp>
      <p:pic>
        <p:nvPicPr>
          <p:cNvPr id="4" name="Picture 3"/>
          <p:cNvPicPr>
            <a:picLocks noChangeAspect="1"/>
          </p:cNvPicPr>
          <p:nvPr/>
        </p:nvPicPr>
        <p:blipFill>
          <a:blip r:embed="rId4"/>
          <a:stretch>
            <a:fillRect/>
          </a:stretch>
        </p:blipFill>
        <p:spPr>
          <a:xfrm>
            <a:off x="10063313" y="80917"/>
            <a:ext cx="1560287" cy="1560287"/>
          </a:xfrm>
          <a:prstGeom prst="rect">
            <a:avLst/>
          </a:prstGeom>
        </p:spPr>
      </p:pic>
      <p:sp>
        <p:nvSpPr>
          <p:cNvPr id="5" name="TextBox 4"/>
          <p:cNvSpPr txBox="1"/>
          <p:nvPr/>
        </p:nvSpPr>
        <p:spPr>
          <a:xfrm>
            <a:off x="0" y="1629462"/>
            <a:ext cx="6041571" cy="5558445"/>
          </a:xfrm>
          <a:prstGeom prst="rect">
            <a:avLst/>
          </a:prstGeom>
          <a:noFill/>
        </p:spPr>
        <p:txBody>
          <a:bodyPr wrap="square" lIns="182880" tIns="146304" rIns="182880" bIns="146304" rtlCol="0">
            <a:spAutoFit/>
          </a:bodyPr>
          <a:lstStyle/>
          <a:p>
            <a:pPr marL="342900" indent="-342900">
              <a:buFont typeface="+mj-lt"/>
              <a:buAutoNum type="arabicPeriod"/>
            </a:pPr>
            <a:r>
              <a:rPr lang="en-GB" dirty="0"/>
              <a:t>Back in the </a:t>
            </a:r>
            <a:r>
              <a:rPr lang="en-GB" dirty="0">
                <a:hlinkClick r:id="rId5"/>
              </a:rPr>
              <a:t>Azure portal</a:t>
            </a:r>
            <a:r>
              <a:rPr lang="en-GB" dirty="0"/>
              <a:t>, navigate to your application. Click </a:t>
            </a:r>
            <a:r>
              <a:rPr lang="en-GB" b="1" dirty="0"/>
              <a:t>Settings</a:t>
            </a:r>
            <a:r>
              <a:rPr lang="en-GB" dirty="0"/>
              <a:t>, and then </a:t>
            </a:r>
            <a:r>
              <a:rPr lang="en-GB" b="1" dirty="0"/>
              <a:t>Authentication / Authorization</a:t>
            </a:r>
            <a:r>
              <a:rPr lang="en-GB" dirty="0"/>
              <a:t>.</a:t>
            </a:r>
          </a:p>
          <a:p>
            <a:pPr marL="342900" indent="-342900">
              <a:buFont typeface="+mj-lt"/>
              <a:buAutoNum type="arabicPeriod"/>
            </a:pPr>
            <a:r>
              <a:rPr lang="en-GB" dirty="0"/>
              <a:t>If the Authentication / Authorization feature is not enabled, turn the switch to </a:t>
            </a:r>
            <a:r>
              <a:rPr lang="en-GB" b="1" dirty="0"/>
              <a:t>On</a:t>
            </a:r>
            <a:r>
              <a:rPr lang="en-GB" dirty="0"/>
              <a:t>.</a:t>
            </a:r>
          </a:p>
          <a:p>
            <a:pPr marL="342900" indent="-342900">
              <a:buFont typeface="+mj-lt"/>
              <a:buAutoNum type="arabicPeriod"/>
            </a:pPr>
            <a:r>
              <a:rPr lang="en-GB" dirty="0"/>
              <a:t>Click </a:t>
            </a:r>
            <a:r>
              <a:rPr lang="en-GB" b="1" dirty="0"/>
              <a:t>Twitter</a:t>
            </a:r>
            <a:r>
              <a:rPr lang="en-GB" dirty="0"/>
              <a:t>. Paste in the App ID and App Secret values which you obtained previously. Then click </a:t>
            </a:r>
            <a:r>
              <a:rPr lang="en-GB" b="1" dirty="0"/>
              <a:t>OK</a:t>
            </a:r>
            <a:r>
              <a:rPr lang="en-GB" dirty="0"/>
              <a:t>.</a:t>
            </a:r>
          </a:p>
          <a:p>
            <a:pPr marL="342900" indent="-342900">
              <a:buFont typeface="+mj-lt"/>
              <a:buAutoNum type="arabicPeriod"/>
            </a:pPr>
            <a:r>
              <a:rPr lang="en-GB" dirty="0"/>
              <a:t>By default, App Service provides authentication but does not restrict authorized access to your site content and APIs. You must authorize users in your app code.</a:t>
            </a:r>
          </a:p>
          <a:p>
            <a:pPr marL="342900" indent="-342900">
              <a:buFont typeface="+mj-lt"/>
              <a:buAutoNum type="arabicPeriod"/>
            </a:pPr>
            <a:r>
              <a:rPr lang="en-GB" dirty="0"/>
              <a:t>(Optional) To restrict access to your site to only users authenticated by Twitter, set </a:t>
            </a:r>
            <a:r>
              <a:rPr lang="en-GB" b="1" dirty="0"/>
              <a:t>Action to take when request is not authenticated</a:t>
            </a:r>
            <a:r>
              <a:rPr lang="en-GB" dirty="0"/>
              <a:t> to </a:t>
            </a:r>
            <a:r>
              <a:rPr lang="en-GB" b="1" dirty="0"/>
              <a:t>Twitter</a:t>
            </a:r>
            <a:r>
              <a:rPr lang="en-GB" dirty="0"/>
              <a:t>. This requires that all requests be authenticated, and all unauthenticated requests are redirected to Twitter for authentication.</a:t>
            </a:r>
          </a:p>
          <a:p>
            <a:pPr marL="342900" indent="-342900">
              <a:buFont typeface="+mj-lt"/>
              <a:buAutoNum type="arabicPeriod"/>
            </a:pPr>
            <a:r>
              <a:rPr lang="en-GB" dirty="0"/>
              <a:t>Click </a:t>
            </a:r>
            <a:r>
              <a:rPr lang="en-GB" b="1" dirty="0"/>
              <a:t>Save</a:t>
            </a:r>
            <a:r>
              <a:rPr lang="en-GB" dirty="0"/>
              <a:t>.</a:t>
            </a:r>
          </a:p>
          <a:p>
            <a:pPr marL="342900" indent="-342900">
              <a:buFont typeface="+mj-lt"/>
              <a:buAutoNum type="arabicPeriod"/>
            </a:pPr>
            <a:endParaRPr lang="en-GB" dirty="0"/>
          </a:p>
        </p:txBody>
      </p:sp>
      <p:pic>
        <p:nvPicPr>
          <p:cNvPr id="2" name="Picture 1"/>
          <p:cNvPicPr>
            <a:picLocks noChangeAspect="1"/>
          </p:cNvPicPr>
          <p:nvPr/>
        </p:nvPicPr>
        <p:blipFill>
          <a:blip r:embed="rId6"/>
          <a:stretch>
            <a:fillRect/>
          </a:stretch>
        </p:blipFill>
        <p:spPr>
          <a:xfrm>
            <a:off x="5910943" y="2068404"/>
            <a:ext cx="6220823" cy="3770420"/>
          </a:xfrm>
          <a:prstGeom prst="rect">
            <a:avLst/>
          </a:prstGeom>
        </p:spPr>
      </p:pic>
      <p:pic>
        <p:nvPicPr>
          <p:cNvPr id="6" name="Picture 5"/>
          <p:cNvPicPr>
            <a:picLocks noChangeAspect="1"/>
          </p:cNvPicPr>
          <p:nvPr/>
        </p:nvPicPr>
        <p:blipFill>
          <a:blip r:embed="rId7"/>
          <a:stretch>
            <a:fillRect/>
          </a:stretch>
        </p:blipFill>
        <p:spPr>
          <a:xfrm>
            <a:off x="7204302" y="2676252"/>
            <a:ext cx="2494869" cy="3162572"/>
          </a:xfrm>
          <a:prstGeom prst="rect">
            <a:avLst/>
          </a:prstGeom>
        </p:spPr>
      </p:pic>
      <p:sp>
        <p:nvSpPr>
          <p:cNvPr id="7" name="Oval 6"/>
          <p:cNvSpPr/>
          <p:nvPr/>
        </p:nvSpPr>
        <p:spPr bwMode="auto">
          <a:xfrm>
            <a:off x="7204302" y="3618410"/>
            <a:ext cx="2338115" cy="195943"/>
          </a:xfrm>
          <a:prstGeom prst="ellipse">
            <a:avLst/>
          </a:prstGeom>
          <a:noFill/>
          <a:ln w="95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68065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b="1" dirty="0"/>
              <a:t>Configure </a:t>
            </a:r>
            <a:r>
              <a:rPr lang="en-GB" sz="4400" b="1" dirty="0" err="1"/>
              <a:t>facebook</a:t>
            </a:r>
            <a:r>
              <a:rPr lang="en-GB" sz="4400" b="1" dirty="0"/>
              <a:t> Authentication:</a:t>
            </a:r>
          </a:p>
          <a:p>
            <a:r>
              <a:rPr lang="en-GB" sz="2800" b="1" dirty="0"/>
              <a:t>Register your application with Facebook</a:t>
            </a:r>
          </a:p>
          <a:p>
            <a:endParaRPr lang="en-US" b="1" dirty="0"/>
          </a:p>
        </p:txBody>
      </p:sp>
      <p:pic>
        <p:nvPicPr>
          <p:cNvPr id="4" name="Picture 3"/>
          <p:cNvPicPr>
            <a:picLocks noChangeAspect="1"/>
          </p:cNvPicPr>
          <p:nvPr/>
        </p:nvPicPr>
        <p:blipFill>
          <a:blip r:embed="rId4"/>
          <a:stretch>
            <a:fillRect/>
          </a:stretch>
        </p:blipFill>
        <p:spPr>
          <a:xfrm>
            <a:off x="10123683" y="154607"/>
            <a:ext cx="1419467" cy="1419467"/>
          </a:xfrm>
          <a:prstGeom prst="rect">
            <a:avLst/>
          </a:prstGeom>
        </p:spPr>
      </p:pic>
      <p:sp>
        <p:nvSpPr>
          <p:cNvPr id="5" name="TextBox 4"/>
          <p:cNvSpPr txBox="1"/>
          <p:nvPr/>
        </p:nvSpPr>
        <p:spPr>
          <a:xfrm>
            <a:off x="182882" y="1818985"/>
            <a:ext cx="11808821" cy="5783122"/>
          </a:xfrm>
          <a:prstGeom prst="rect">
            <a:avLst/>
          </a:prstGeom>
          <a:noFill/>
        </p:spPr>
        <p:txBody>
          <a:bodyPr wrap="square" lIns="182880" tIns="146304" rIns="182880" bIns="146304" rtlCol="0">
            <a:spAutoFit/>
          </a:bodyPr>
          <a:lstStyle/>
          <a:p>
            <a:pPr marL="342900" indent="-342900">
              <a:lnSpc>
                <a:spcPct val="90000"/>
              </a:lnSpc>
              <a:spcAft>
                <a:spcPts val="600"/>
              </a:spcAft>
              <a:buFont typeface="+mj-lt"/>
              <a:buAutoNum type="arabicPeriod"/>
            </a:pPr>
            <a:r>
              <a:rPr lang="en-GB" dirty="0">
                <a:gradFill>
                  <a:gsLst>
                    <a:gs pos="2917">
                      <a:schemeClr val="tx1"/>
                    </a:gs>
                    <a:gs pos="30000">
                      <a:schemeClr val="tx1"/>
                    </a:gs>
                  </a:gsLst>
                  <a:lin ang="5400000" scaled="0"/>
                </a:gradFill>
              </a:rPr>
              <a:t>You must have a Facebook account that has a verified email address and phone number. To create a new Twitter account, go to facebook.com</a:t>
            </a:r>
          </a:p>
          <a:p>
            <a:pPr marL="342900" indent="-342900">
              <a:lnSpc>
                <a:spcPct val="90000"/>
              </a:lnSpc>
              <a:spcAft>
                <a:spcPts val="600"/>
              </a:spcAft>
              <a:buFont typeface="+mj-lt"/>
              <a:buAutoNum type="arabicPeriod"/>
            </a:pPr>
            <a:r>
              <a:rPr lang="en-GB" dirty="0">
                <a:gradFill>
                  <a:gsLst>
                    <a:gs pos="2917">
                      <a:schemeClr val="tx1"/>
                    </a:gs>
                    <a:gs pos="30000">
                      <a:schemeClr val="tx1"/>
                    </a:gs>
                  </a:gsLst>
                  <a:lin ang="5400000" scaled="0"/>
                </a:gradFill>
              </a:rPr>
              <a:t>Log on to the Azure portal </a:t>
            </a:r>
            <a:r>
              <a:rPr lang="en-GB" dirty="0">
                <a:gradFill>
                  <a:gsLst>
                    <a:gs pos="2917">
                      <a:schemeClr val="tx1"/>
                    </a:gs>
                    <a:gs pos="30000">
                      <a:schemeClr val="tx1"/>
                    </a:gs>
                  </a:gsLst>
                  <a:lin ang="5400000" scaled="0"/>
                </a:gradFill>
                <a:hlinkClick r:id="rId5"/>
              </a:rPr>
              <a:t>https://portal.azure.com/</a:t>
            </a:r>
            <a:r>
              <a:rPr lang="en-GB" dirty="0">
                <a:gradFill>
                  <a:gsLst>
                    <a:gs pos="2917">
                      <a:schemeClr val="tx1"/>
                    </a:gs>
                    <a:gs pos="30000">
                      <a:schemeClr val="tx1"/>
                    </a:gs>
                  </a:gsLst>
                  <a:lin ang="5400000" scaled="0"/>
                </a:gradFill>
              </a:rPr>
              <a:t> , and navigate to your application. Copy your URL. You will use this to configure your Facebook app</a:t>
            </a: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startAt="4"/>
            </a:pPr>
            <a:r>
              <a:rPr lang="en-GB" dirty="0"/>
              <a:t>In </a:t>
            </a:r>
            <a:r>
              <a:rPr lang="en-GB" b="1" dirty="0"/>
              <a:t>Display Name</a:t>
            </a:r>
            <a:r>
              <a:rPr lang="en-GB" dirty="0"/>
              <a:t>, type a unique name for your app, type your </a:t>
            </a:r>
            <a:r>
              <a:rPr lang="en-GB" b="1" dirty="0"/>
              <a:t>Contact Email</a:t>
            </a:r>
            <a:r>
              <a:rPr lang="en-GB" dirty="0"/>
              <a:t>, choose a </a:t>
            </a:r>
            <a:r>
              <a:rPr lang="en-GB" b="1" dirty="0"/>
              <a:t>Category </a:t>
            </a:r>
            <a:r>
              <a:rPr lang="en-GB" dirty="0"/>
              <a:t>for your app, then click </a:t>
            </a:r>
            <a:r>
              <a:rPr lang="en-GB" b="1" dirty="0"/>
              <a:t>Create App ID</a:t>
            </a:r>
            <a:r>
              <a:rPr lang="en-GB" dirty="0"/>
              <a:t> and complete the security check. This takes you to the developer dashboard for your new Facebook app.</a:t>
            </a: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startAt="4"/>
            </a:pPr>
            <a:endParaRPr lang="en-GB" dirty="0">
              <a:gradFill>
                <a:gsLst>
                  <a:gs pos="2917">
                    <a:schemeClr val="tx1"/>
                  </a:gs>
                  <a:gs pos="30000">
                    <a:schemeClr val="tx1"/>
                  </a:gs>
                </a:gsLst>
                <a:lin ang="5400000" scaled="0"/>
              </a:gradFill>
            </a:endParaRPr>
          </a:p>
          <a:p>
            <a:pPr>
              <a:lnSpc>
                <a:spcPct val="90000"/>
              </a:lnSpc>
              <a:spcAft>
                <a:spcPts val="600"/>
              </a:spcAft>
            </a:pPr>
            <a:endParaRPr lang="en-GB"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6"/>
          <a:stretch>
            <a:fillRect/>
          </a:stretch>
        </p:blipFill>
        <p:spPr>
          <a:xfrm>
            <a:off x="633020" y="3237503"/>
            <a:ext cx="4770649" cy="17260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7"/>
          <a:stretch>
            <a:fillRect/>
          </a:stretch>
        </p:blipFill>
        <p:spPr>
          <a:xfrm>
            <a:off x="5584124" y="4320064"/>
            <a:ext cx="3801762" cy="1465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8"/>
          <a:stretch>
            <a:fillRect/>
          </a:stretch>
        </p:blipFill>
        <p:spPr>
          <a:xfrm>
            <a:off x="9476113" y="4331826"/>
            <a:ext cx="2605818" cy="14420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p:cNvSpPr txBox="1"/>
          <p:nvPr/>
        </p:nvSpPr>
        <p:spPr>
          <a:xfrm>
            <a:off x="5403669" y="3120239"/>
            <a:ext cx="7260771" cy="1043363"/>
          </a:xfrm>
          <a:prstGeom prst="rect">
            <a:avLst/>
          </a:prstGeom>
          <a:noFill/>
        </p:spPr>
        <p:txBody>
          <a:bodyPr wrap="square" lIns="182880" tIns="146304" rIns="182880" bIns="146304" rtlCol="0">
            <a:spAutoFit/>
          </a:bodyPr>
          <a:lstStyle/>
          <a:p>
            <a:pPr marL="342900" indent="-342900">
              <a:lnSpc>
                <a:spcPct val="90000"/>
              </a:lnSpc>
              <a:spcAft>
                <a:spcPts val="600"/>
              </a:spcAft>
              <a:buFont typeface="+mj-lt"/>
              <a:buAutoNum type="arabicPeriod" startAt="3"/>
            </a:pPr>
            <a:r>
              <a:rPr lang="en-GB" dirty="0">
                <a:gradFill>
                  <a:gsLst>
                    <a:gs pos="2917">
                      <a:schemeClr val="tx1"/>
                    </a:gs>
                    <a:gs pos="30000">
                      <a:schemeClr val="tx1"/>
                    </a:gs>
                  </a:gsLst>
                  <a:lin ang="5400000" scaled="0"/>
                </a:gradFill>
              </a:rPr>
              <a:t>Navigate to the Facebook Developers website </a:t>
            </a:r>
            <a:r>
              <a:rPr lang="en-GB" dirty="0">
                <a:gradFill>
                  <a:gsLst>
                    <a:gs pos="2917">
                      <a:schemeClr val="tx1"/>
                    </a:gs>
                    <a:gs pos="30000">
                      <a:schemeClr val="tx1"/>
                    </a:gs>
                  </a:gsLst>
                  <a:lin ang="5400000" scaled="0"/>
                </a:gradFill>
                <a:hlinkClick r:id="rId9"/>
              </a:rPr>
              <a:t>https://developers.facebook.com/</a:t>
            </a:r>
            <a:r>
              <a:rPr lang="en-GB" dirty="0">
                <a:gradFill>
                  <a:gsLst>
                    <a:gs pos="2917">
                      <a:schemeClr val="tx1"/>
                    </a:gs>
                    <a:gs pos="30000">
                      <a:schemeClr val="tx1"/>
                    </a:gs>
                  </a:gsLst>
                  <a:lin ang="5400000" scaled="0"/>
                </a:gradFill>
              </a:rPr>
              <a:t> , sign in with your Facebook account credentials, and click My App/ Add New App.</a:t>
            </a:r>
          </a:p>
        </p:txBody>
      </p:sp>
    </p:spTree>
    <p:extLst>
      <p:ext uri="{BB962C8B-B14F-4D97-AF65-F5344CB8AC3E}">
        <p14:creationId xmlns:p14="http://schemas.microsoft.com/office/powerpoint/2010/main" val="3493163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b="1" dirty="0"/>
              <a:t>Configure </a:t>
            </a:r>
            <a:r>
              <a:rPr lang="en-GB" sz="4400" b="1" dirty="0" err="1"/>
              <a:t>facebook</a:t>
            </a:r>
            <a:r>
              <a:rPr lang="en-GB" sz="4400" b="1" dirty="0"/>
              <a:t> Authentication:</a:t>
            </a:r>
          </a:p>
          <a:p>
            <a:r>
              <a:rPr lang="en-GB" sz="2800" b="1" dirty="0"/>
              <a:t>Register your application with Facebook</a:t>
            </a:r>
          </a:p>
          <a:p>
            <a:endParaRPr lang="en-US" b="1" dirty="0"/>
          </a:p>
        </p:txBody>
      </p:sp>
      <p:pic>
        <p:nvPicPr>
          <p:cNvPr id="4" name="Picture 3"/>
          <p:cNvPicPr>
            <a:picLocks noChangeAspect="1"/>
          </p:cNvPicPr>
          <p:nvPr/>
        </p:nvPicPr>
        <p:blipFill>
          <a:blip r:embed="rId4"/>
          <a:stretch>
            <a:fillRect/>
          </a:stretch>
        </p:blipFill>
        <p:spPr>
          <a:xfrm>
            <a:off x="10123683" y="154607"/>
            <a:ext cx="1419467" cy="1419467"/>
          </a:xfrm>
          <a:prstGeom prst="rect">
            <a:avLst/>
          </a:prstGeom>
        </p:spPr>
      </p:pic>
      <p:sp>
        <p:nvSpPr>
          <p:cNvPr id="5" name="TextBox 4"/>
          <p:cNvSpPr txBox="1"/>
          <p:nvPr/>
        </p:nvSpPr>
        <p:spPr>
          <a:xfrm>
            <a:off x="-143689" y="2108543"/>
            <a:ext cx="7282541" cy="5743111"/>
          </a:xfrm>
          <a:prstGeom prst="rect">
            <a:avLst/>
          </a:prstGeom>
          <a:noFill/>
        </p:spPr>
        <p:txBody>
          <a:bodyPr wrap="square" lIns="182880" tIns="146304" rIns="182880" bIns="146304" rtlCol="0">
            <a:spAutoFit/>
          </a:bodyPr>
          <a:lstStyle/>
          <a:p>
            <a:pPr marL="342900" indent="-342900">
              <a:lnSpc>
                <a:spcPct val="90000"/>
              </a:lnSpc>
              <a:spcAft>
                <a:spcPts val="600"/>
              </a:spcAft>
              <a:buFont typeface="+mj-lt"/>
              <a:buAutoNum type="arabicPeriod" startAt="5"/>
            </a:pPr>
            <a:r>
              <a:rPr lang="en-GB" dirty="0"/>
              <a:t>Under "Facebook Login," click </a:t>
            </a:r>
            <a:r>
              <a:rPr lang="en-GB" b="1" dirty="0"/>
              <a:t>Get Started / Settings</a:t>
            </a:r>
            <a:r>
              <a:rPr lang="en-GB" dirty="0"/>
              <a:t>. Add your application's </a:t>
            </a:r>
            <a:r>
              <a:rPr lang="en-GB" b="1" dirty="0"/>
              <a:t>Redirect URI</a:t>
            </a:r>
            <a:r>
              <a:rPr lang="en-GB" dirty="0"/>
              <a:t> to </a:t>
            </a:r>
            <a:r>
              <a:rPr lang="en-GB" b="1" dirty="0"/>
              <a:t>Valid OAuth redirect URIs</a:t>
            </a:r>
            <a:r>
              <a:rPr lang="en-GB" dirty="0"/>
              <a:t>, then click </a:t>
            </a:r>
            <a:r>
              <a:rPr lang="en-GB" b="1" dirty="0"/>
              <a:t>Save Changes</a:t>
            </a:r>
            <a:r>
              <a:rPr lang="en-GB" dirty="0"/>
              <a:t>. Your redirect URI is the URL of your application appended with the path, /.</a:t>
            </a:r>
            <a:r>
              <a:rPr lang="en-GB" dirty="0" err="1"/>
              <a:t>auth</a:t>
            </a:r>
            <a:r>
              <a:rPr lang="en-GB" dirty="0"/>
              <a:t>/login/</a:t>
            </a:r>
            <a:r>
              <a:rPr lang="en-GB" dirty="0" err="1"/>
              <a:t>facebook</a:t>
            </a:r>
            <a:r>
              <a:rPr lang="en-GB" dirty="0"/>
              <a:t>/</a:t>
            </a:r>
            <a:r>
              <a:rPr lang="en-GB" dirty="0" err="1"/>
              <a:t>callback</a:t>
            </a:r>
            <a:r>
              <a:rPr lang="en-GB" dirty="0"/>
              <a:t>. For example, https://contoso.azurewebsites.net/.auth/login/facebook/callback. Make sure that you are using the HTTPS scheme.</a:t>
            </a:r>
          </a:p>
          <a:p>
            <a:pPr marL="342900" indent="-342900">
              <a:lnSpc>
                <a:spcPct val="90000"/>
              </a:lnSpc>
              <a:spcAft>
                <a:spcPts val="600"/>
              </a:spcAft>
              <a:buFont typeface="+mj-lt"/>
              <a:buAutoNum type="arabicPeriod" startAt="5"/>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startAt="5"/>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startAt="5"/>
            </a:pPr>
            <a:r>
              <a:rPr lang="en-GB" dirty="0"/>
              <a:t>In the left-hand navigation, click </a:t>
            </a:r>
            <a:r>
              <a:rPr lang="en-GB" b="1" dirty="0"/>
              <a:t>Settings</a:t>
            </a:r>
            <a:r>
              <a:rPr lang="en-GB" dirty="0"/>
              <a:t>. On the </a:t>
            </a:r>
            <a:r>
              <a:rPr lang="en-GB" b="1" dirty="0"/>
              <a:t>App Secret</a:t>
            </a:r>
            <a:r>
              <a:rPr lang="en-GB" dirty="0"/>
              <a:t> field, click </a:t>
            </a:r>
            <a:r>
              <a:rPr lang="en-GB" b="1" dirty="0"/>
              <a:t>Show</a:t>
            </a:r>
            <a:r>
              <a:rPr lang="en-GB" dirty="0"/>
              <a:t>, provide your password if requested, then make a note of the values of </a:t>
            </a:r>
            <a:r>
              <a:rPr lang="en-GB" b="1" dirty="0"/>
              <a:t>App ID</a:t>
            </a:r>
            <a:r>
              <a:rPr lang="en-GB" dirty="0"/>
              <a:t> and </a:t>
            </a:r>
            <a:r>
              <a:rPr lang="en-GB" b="1" dirty="0"/>
              <a:t>App Secret</a:t>
            </a:r>
            <a:r>
              <a:rPr lang="en-GB" dirty="0"/>
              <a:t>. You use these later to configure your application in Azure.</a:t>
            </a:r>
          </a:p>
          <a:p>
            <a:pPr marL="342900" indent="-342900">
              <a:lnSpc>
                <a:spcPct val="90000"/>
              </a:lnSpc>
              <a:spcAft>
                <a:spcPts val="600"/>
              </a:spcAft>
              <a:buFont typeface="+mj-lt"/>
              <a:buAutoNum type="arabicPeriod" startAt="5"/>
            </a:pPr>
            <a:endParaRPr lang="en-GB" dirty="0"/>
          </a:p>
          <a:p>
            <a:pPr marL="342900" indent="-342900">
              <a:lnSpc>
                <a:spcPct val="90000"/>
              </a:lnSpc>
              <a:spcAft>
                <a:spcPts val="600"/>
              </a:spcAft>
              <a:buFont typeface="+mj-lt"/>
              <a:buAutoNum type="arabicPeriod" startAt="5"/>
            </a:pPr>
            <a:r>
              <a:rPr lang="en-GB" dirty="0"/>
              <a:t>The Facebook account which was used to register the application is an administrator of the app. At this point, only administrators can sign into this application. To authenticate other Facebook accounts, click </a:t>
            </a:r>
            <a:r>
              <a:rPr lang="en-GB" b="1" dirty="0"/>
              <a:t>App Review</a:t>
            </a:r>
            <a:r>
              <a:rPr lang="en-GB" dirty="0"/>
              <a:t> and enable </a:t>
            </a:r>
            <a:r>
              <a:rPr lang="en-GB" b="1" dirty="0"/>
              <a:t>Make public</a:t>
            </a:r>
            <a:r>
              <a:rPr lang="en-GB" dirty="0"/>
              <a:t> to enable general public access using Facebook authentication.</a:t>
            </a:r>
            <a:endParaRPr lang="en-GB" dirty="0">
              <a:gradFill>
                <a:gsLst>
                  <a:gs pos="2917">
                    <a:schemeClr val="tx1"/>
                  </a:gs>
                  <a:gs pos="30000">
                    <a:schemeClr val="tx1"/>
                  </a:gs>
                </a:gsLst>
                <a:lin ang="5400000" scaled="0"/>
              </a:gradFill>
            </a:endParaRPr>
          </a:p>
          <a:p>
            <a:pPr>
              <a:lnSpc>
                <a:spcPct val="90000"/>
              </a:lnSpc>
              <a:spcAft>
                <a:spcPts val="600"/>
              </a:spcAft>
            </a:pPr>
            <a:endParaRPr lang="en-GB" dirty="0">
              <a:gradFill>
                <a:gsLst>
                  <a:gs pos="2917">
                    <a:schemeClr val="tx1"/>
                  </a:gs>
                  <a:gs pos="30000">
                    <a:schemeClr val="tx1"/>
                  </a:gs>
                </a:gsLst>
                <a:lin ang="5400000" scaled="0"/>
              </a:gradFill>
            </a:endParaRPr>
          </a:p>
        </p:txBody>
      </p:sp>
      <p:pic>
        <p:nvPicPr>
          <p:cNvPr id="12" name="Picture 11"/>
          <p:cNvPicPr>
            <a:picLocks noChangeAspect="1"/>
          </p:cNvPicPr>
          <p:nvPr/>
        </p:nvPicPr>
        <p:blipFill>
          <a:blip r:embed="rId5"/>
          <a:stretch>
            <a:fillRect/>
          </a:stretch>
        </p:blipFill>
        <p:spPr>
          <a:xfrm>
            <a:off x="7016332" y="1779165"/>
            <a:ext cx="5086406" cy="27601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p:cNvPicPr>
            <a:picLocks noChangeAspect="1"/>
          </p:cNvPicPr>
          <p:nvPr/>
        </p:nvPicPr>
        <p:blipFill>
          <a:blip r:embed="rId6"/>
          <a:stretch>
            <a:fillRect/>
          </a:stretch>
        </p:blipFill>
        <p:spPr>
          <a:xfrm>
            <a:off x="7016332" y="4784786"/>
            <a:ext cx="5086406" cy="26717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337051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a:t>Shopping Demo App Overview</a:t>
            </a:r>
          </a:p>
        </p:txBody>
      </p:sp>
      <p:sp>
        <p:nvSpPr>
          <p:cNvPr id="4" name="Title 1"/>
          <p:cNvSpPr txBox="1">
            <a:spLocks/>
          </p:cNvSpPr>
          <p:nvPr/>
        </p:nvSpPr>
        <p:spPr>
          <a:xfrm>
            <a:off x="982784" y="1746220"/>
            <a:ext cx="10233855" cy="473840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3600" dirty="0"/>
              <a:t>Learn how to connect your Xamarin mobile apps to the cloud. </a:t>
            </a:r>
          </a:p>
          <a:p>
            <a:endParaRPr lang="en-GB" sz="3600" dirty="0"/>
          </a:p>
        </p:txBody>
      </p:sp>
      <p:pic>
        <p:nvPicPr>
          <p:cNvPr id="2" name="Picture 1"/>
          <p:cNvPicPr>
            <a:picLocks noChangeAspect="1"/>
          </p:cNvPicPr>
          <p:nvPr/>
        </p:nvPicPr>
        <p:blipFill>
          <a:blip r:embed="rId4"/>
          <a:stretch>
            <a:fillRect/>
          </a:stretch>
        </p:blipFill>
        <p:spPr>
          <a:xfrm>
            <a:off x="4667994" y="3600439"/>
            <a:ext cx="3040552" cy="2884181"/>
          </a:xfrm>
          <a:prstGeom prst="rect">
            <a:avLst/>
          </a:prstGeom>
        </p:spPr>
      </p:pic>
      <p:pic>
        <p:nvPicPr>
          <p:cNvPr id="5" name="Picture 4"/>
          <p:cNvPicPr>
            <a:picLocks noChangeAspect="1"/>
          </p:cNvPicPr>
          <p:nvPr/>
        </p:nvPicPr>
        <p:blipFill>
          <a:blip r:embed="rId5"/>
          <a:stretch>
            <a:fillRect/>
          </a:stretch>
        </p:blipFill>
        <p:spPr>
          <a:xfrm>
            <a:off x="1905287" y="2992330"/>
            <a:ext cx="1806956" cy="3492290"/>
          </a:xfrm>
          <a:prstGeom prst="rect">
            <a:avLst/>
          </a:prstGeom>
        </p:spPr>
      </p:pic>
      <p:pic>
        <p:nvPicPr>
          <p:cNvPr id="6" name="Picture 5"/>
          <p:cNvPicPr>
            <a:picLocks noChangeAspect="1"/>
          </p:cNvPicPr>
          <p:nvPr/>
        </p:nvPicPr>
        <p:blipFill>
          <a:blip r:embed="rId6"/>
          <a:stretch>
            <a:fillRect/>
          </a:stretch>
        </p:blipFill>
        <p:spPr>
          <a:xfrm>
            <a:off x="8664297" y="3009705"/>
            <a:ext cx="1763520" cy="3474915"/>
          </a:xfrm>
          <a:prstGeom prst="rect">
            <a:avLst/>
          </a:prstGeom>
        </p:spPr>
      </p:pic>
    </p:spTree>
    <p:extLst>
      <p:ext uri="{BB962C8B-B14F-4D97-AF65-F5344CB8AC3E}">
        <p14:creationId xmlns:p14="http://schemas.microsoft.com/office/powerpoint/2010/main" val="179303902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b="1" dirty="0"/>
              <a:t>Configure </a:t>
            </a:r>
            <a:r>
              <a:rPr lang="en-GB" sz="4400" b="1" dirty="0" err="1"/>
              <a:t>facebook</a:t>
            </a:r>
            <a:r>
              <a:rPr lang="en-GB" sz="4400" b="1" dirty="0"/>
              <a:t> Authentication:</a:t>
            </a:r>
          </a:p>
          <a:p>
            <a:r>
              <a:rPr lang="en-GB" sz="2800" b="1" dirty="0"/>
              <a:t>Register your application with Facebook</a:t>
            </a:r>
          </a:p>
          <a:p>
            <a:endParaRPr lang="en-US" b="1" dirty="0"/>
          </a:p>
        </p:txBody>
      </p:sp>
      <p:pic>
        <p:nvPicPr>
          <p:cNvPr id="4" name="Picture 3"/>
          <p:cNvPicPr>
            <a:picLocks noChangeAspect="1"/>
          </p:cNvPicPr>
          <p:nvPr/>
        </p:nvPicPr>
        <p:blipFill>
          <a:blip r:embed="rId4"/>
          <a:stretch>
            <a:fillRect/>
          </a:stretch>
        </p:blipFill>
        <p:spPr>
          <a:xfrm>
            <a:off x="10123683" y="154607"/>
            <a:ext cx="1419467" cy="1419467"/>
          </a:xfrm>
          <a:prstGeom prst="rect">
            <a:avLst/>
          </a:prstGeom>
        </p:spPr>
      </p:pic>
      <p:sp>
        <p:nvSpPr>
          <p:cNvPr id="5" name="TextBox 4"/>
          <p:cNvSpPr txBox="1"/>
          <p:nvPr/>
        </p:nvSpPr>
        <p:spPr>
          <a:xfrm>
            <a:off x="97974" y="2108543"/>
            <a:ext cx="11364683" cy="1618905"/>
          </a:xfrm>
          <a:prstGeom prst="rect">
            <a:avLst/>
          </a:prstGeom>
          <a:noFill/>
        </p:spPr>
        <p:txBody>
          <a:bodyPr wrap="square" lIns="182880" tIns="146304" rIns="182880" bIns="146304" rtlCol="0">
            <a:spAutoFit/>
          </a:bodyPr>
          <a:lstStyle/>
          <a:p>
            <a:pPr marL="342900" indent="-342900">
              <a:lnSpc>
                <a:spcPct val="90000"/>
              </a:lnSpc>
              <a:spcAft>
                <a:spcPts val="600"/>
              </a:spcAft>
              <a:buFont typeface="+mj-lt"/>
              <a:buAutoNum type="arabicPeriod" startAt="9"/>
            </a:pPr>
            <a:r>
              <a:rPr lang="en-GB" dirty="0"/>
              <a:t>The Facebook account which was used to register the application is an administrator of the app. At this point, only administrators can sign into this application. To authenticate other Facebook accounts, click </a:t>
            </a:r>
            <a:r>
              <a:rPr lang="en-GB" b="1" dirty="0"/>
              <a:t>App Review</a:t>
            </a:r>
            <a:r>
              <a:rPr lang="en-GB" dirty="0"/>
              <a:t> and enable </a:t>
            </a:r>
            <a:r>
              <a:rPr lang="en-GB" b="1" dirty="0"/>
              <a:t>Make public</a:t>
            </a:r>
            <a:r>
              <a:rPr lang="en-GB" dirty="0"/>
              <a:t> to enable general public access using Facebook authentication.</a:t>
            </a:r>
            <a:endParaRPr lang="en-GB" dirty="0">
              <a:gradFill>
                <a:gsLst>
                  <a:gs pos="2917">
                    <a:schemeClr val="tx1"/>
                  </a:gs>
                  <a:gs pos="30000">
                    <a:schemeClr val="tx1"/>
                  </a:gs>
                </a:gsLst>
                <a:lin ang="5400000" scaled="0"/>
              </a:gradFill>
            </a:endParaRPr>
          </a:p>
          <a:p>
            <a:pPr>
              <a:lnSpc>
                <a:spcPct val="90000"/>
              </a:lnSpc>
              <a:spcAft>
                <a:spcPts val="600"/>
              </a:spcAft>
            </a:pPr>
            <a:endParaRPr lang="en-GB" dirty="0">
              <a:gradFill>
                <a:gsLst>
                  <a:gs pos="2917">
                    <a:schemeClr val="tx1"/>
                  </a:gs>
                  <a:gs pos="30000">
                    <a:schemeClr val="tx1"/>
                  </a:gs>
                </a:gsLst>
                <a:lin ang="5400000" scaled="0"/>
              </a:gradFill>
            </a:endParaRPr>
          </a:p>
        </p:txBody>
      </p:sp>
      <p:pic>
        <p:nvPicPr>
          <p:cNvPr id="2" name="Picture 1"/>
          <p:cNvPicPr>
            <a:picLocks noChangeAspect="1"/>
          </p:cNvPicPr>
          <p:nvPr/>
        </p:nvPicPr>
        <p:blipFill>
          <a:blip r:embed="rId5"/>
          <a:stretch>
            <a:fillRect/>
          </a:stretch>
        </p:blipFill>
        <p:spPr>
          <a:xfrm>
            <a:off x="3432562" y="3265715"/>
            <a:ext cx="5574277" cy="33840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Oval 8"/>
          <p:cNvSpPr/>
          <p:nvPr/>
        </p:nvSpPr>
        <p:spPr bwMode="auto">
          <a:xfrm>
            <a:off x="5204052" y="3683000"/>
            <a:ext cx="2441348" cy="578917"/>
          </a:xfrm>
          <a:prstGeom prst="ellipse">
            <a:avLst/>
          </a:prstGeom>
          <a:noFill/>
          <a:ln w="95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0698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b="1" dirty="0"/>
              <a:t>Configure </a:t>
            </a:r>
            <a:r>
              <a:rPr lang="en-GB" sz="4400" b="1" dirty="0" err="1"/>
              <a:t>facebook</a:t>
            </a:r>
            <a:r>
              <a:rPr lang="en-GB" sz="4400" b="1" dirty="0"/>
              <a:t> Authentication:</a:t>
            </a:r>
          </a:p>
          <a:p>
            <a:r>
              <a:rPr lang="en-GB" sz="2800" b="1" dirty="0"/>
              <a:t>Add Facebook information to you application</a:t>
            </a:r>
          </a:p>
          <a:p>
            <a:endParaRPr lang="en-US" b="1" dirty="0"/>
          </a:p>
        </p:txBody>
      </p:sp>
      <p:pic>
        <p:nvPicPr>
          <p:cNvPr id="4" name="Picture 3"/>
          <p:cNvPicPr>
            <a:picLocks noChangeAspect="1"/>
          </p:cNvPicPr>
          <p:nvPr/>
        </p:nvPicPr>
        <p:blipFill>
          <a:blip r:embed="rId4"/>
          <a:stretch>
            <a:fillRect/>
          </a:stretch>
        </p:blipFill>
        <p:spPr>
          <a:xfrm>
            <a:off x="10123683" y="154607"/>
            <a:ext cx="1419467" cy="1419467"/>
          </a:xfrm>
          <a:prstGeom prst="rect">
            <a:avLst/>
          </a:prstGeom>
        </p:spPr>
      </p:pic>
      <p:sp>
        <p:nvSpPr>
          <p:cNvPr id="5" name="TextBox 4"/>
          <p:cNvSpPr txBox="1"/>
          <p:nvPr/>
        </p:nvSpPr>
        <p:spPr>
          <a:xfrm>
            <a:off x="-79826" y="1467193"/>
            <a:ext cx="6150426" cy="6084743"/>
          </a:xfrm>
          <a:prstGeom prst="rect">
            <a:avLst/>
          </a:prstGeom>
          <a:noFill/>
        </p:spPr>
        <p:txBody>
          <a:bodyPr wrap="square" lIns="182880" tIns="146304" rIns="182880" bIns="146304" rtlCol="0">
            <a:spAutoFit/>
          </a:bodyPr>
          <a:lstStyle/>
          <a:p>
            <a:pPr marL="342900" indent="-342900">
              <a:buFont typeface="+mj-lt"/>
              <a:buAutoNum type="arabicPeriod"/>
            </a:pPr>
            <a:r>
              <a:rPr lang="en-GB" dirty="0"/>
              <a:t>Back in the </a:t>
            </a:r>
            <a:r>
              <a:rPr lang="en-GB" dirty="0">
                <a:hlinkClick r:id="rId5"/>
              </a:rPr>
              <a:t>Azure portal</a:t>
            </a:r>
            <a:r>
              <a:rPr lang="en-GB" dirty="0"/>
              <a:t>, navigate to your application. Click </a:t>
            </a:r>
            <a:r>
              <a:rPr lang="en-GB" b="1" dirty="0"/>
              <a:t>Settings</a:t>
            </a:r>
            <a:r>
              <a:rPr lang="en-GB" dirty="0"/>
              <a:t> &gt; </a:t>
            </a:r>
            <a:r>
              <a:rPr lang="en-GB" b="1" dirty="0"/>
              <a:t>Authentication / Authorization</a:t>
            </a:r>
            <a:r>
              <a:rPr lang="en-GB" dirty="0"/>
              <a:t>, and make sure that </a:t>
            </a:r>
            <a:r>
              <a:rPr lang="en-GB" b="1" dirty="0"/>
              <a:t>App Service Authentication</a:t>
            </a:r>
            <a:r>
              <a:rPr lang="en-GB" dirty="0"/>
              <a:t> is </a:t>
            </a:r>
            <a:r>
              <a:rPr lang="en-GB" b="1" dirty="0"/>
              <a:t>On</a:t>
            </a:r>
            <a:r>
              <a:rPr lang="en-GB" dirty="0"/>
              <a:t>.</a:t>
            </a:r>
          </a:p>
          <a:p>
            <a:pPr marL="342900" indent="-342900">
              <a:buFont typeface="+mj-lt"/>
              <a:buAutoNum type="arabicPeriod"/>
            </a:pPr>
            <a:r>
              <a:rPr lang="en-GB" dirty="0"/>
              <a:t>Click </a:t>
            </a:r>
            <a:r>
              <a:rPr lang="en-GB" b="1" dirty="0"/>
              <a:t>Facebook</a:t>
            </a:r>
            <a:r>
              <a:rPr lang="en-GB" dirty="0"/>
              <a:t>, paste in the App ID and App Secret values which you obtained previously, optionally enable any scopes needed by your application, then click </a:t>
            </a:r>
            <a:r>
              <a:rPr lang="en-GB" b="1" dirty="0"/>
              <a:t>OK</a:t>
            </a:r>
            <a:r>
              <a:rPr lang="en-GB" dirty="0"/>
              <a:t>.</a:t>
            </a:r>
          </a:p>
          <a:p>
            <a:pPr marL="342900" indent="-342900">
              <a:buFont typeface="+mj-lt"/>
              <a:buAutoNum type="arabicPeriod"/>
            </a:pPr>
            <a:r>
              <a:rPr lang="en-GB" dirty="0"/>
              <a:t>By default, App Service provides authentication but does not restrict authorized access to your site content and APIs. You must authorize users in your app code.</a:t>
            </a:r>
          </a:p>
          <a:p>
            <a:pPr marL="342900" indent="-342900">
              <a:buFont typeface="+mj-lt"/>
              <a:buAutoNum type="arabicPeriod"/>
            </a:pPr>
            <a:r>
              <a:rPr lang="en-GB" dirty="0"/>
              <a:t>(Optional) To restrict access to your site to only users authenticated by Facebook, set </a:t>
            </a:r>
            <a:r>
              <a:rPr lang="en-GB" b="1" dirty="0"/>
              <a:t>Action to take when request is not authenticated</a:t>
            </a:r>
            <a:r>
              <a:rPr lang="en-GB" dirty="0"/>
              <a:t> to </a:t>
            </a:r>
            <a:r>
              <a:rPr lang="en-GB" b="1" dirty="0"/>
              <a:t>Facebook</a:t>
            </a:r>
            <a:r>
              <a:rPr lang="en-GB" dirty="0"/>
              <a:t>. This requires that all requests be authenticated, and all unauthenticated requests are redirected to Facebook for authentication.</a:t>
            </a:r>
          </a:p>
          <a:p>
            <a:pPr marL="342900" indent="-342900">
              <a:buFont typeface="+mj-lt"/>
              <a:buAutoNum type="arabicPeriod"/>
            </a:pPr>
            <a:r>
              <a:rPr lang="en-GB" dirty="0"/>
              <a:t>When done configuring authentication, click </a:t>
            </a:r>
            <a:r>
              <a:rPr lang="en-GB" b="1" dirty="0"/>
              <a:t>Save</a:t>
            </a:r>
            <a:r>
              <a:rPr lang="en-GB" dirty="0"/>
              <a:t>.</a:t>
            </a:r>
          </a:p>
          <a:p>
            <a:pPr marL="342900" indent="-342900">
              <a:buFont typeface="+mj-lt"/>
              <a:buAutoNum type="arabicPeriod"/>
            </a:pPr>
            <a:endParaRPr lang="en-GB" dirty="0"/>
          </a:p>
          <a:p>
            <a:pPr>
              <a:lnSpc>
                <a:spcPct val="90000"/>
              </a:lnSpc>
              <a:spcAft>
                <a:spcPts val="600"/>
              </a:spcAft>
            </a:pPr>
            <a:endParaRPr lang="en-GB"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6"/>
          <a:stretch>
            <a:fillRect/>
          </a:stretch>
        </p:blipFill>
        <p:spPr>
          <a:xfrm>
            <a:off x="5921228" y="1869667"/>
            <a:ext cx="6175887" cy="3451634"/>
          </a:xfrm>
          <a:prstGeom prst="rect">
            <a:avLst/>
          </a:prstGeom>
        </p:spPr>
      </p:pic>
    </p:spTree>
    <p:extLst>
      <p:ext uri="{BB962C8B-B14F-4D97-AF65-F5344CB8AC3E}">
        <p14:creationId xmlns:p14="http://schemas.microsoft.com/office/powerpoint/2010/main" val="300705774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Set up Authentication in client side</a:t>
            </a:r>
            <a:endParaRPr lang="en-US" b="1" dirty="0"/>
          </a:p>
        </p:txBody>
      </p:sp>
      <p:sp>
        <p:nvSpPr>
          <p:cNvPr id="4" name="TextBox 3"/>
          <p:cNvSpPr txBox="1"/>
          <p:nvPr/>
        </p:nvSpPr>
        <p:spPr>
          <a:xfrm>
            <a:off x="365224" y="1545031"/>
            <a:ext cx="7146826" cy="3681008"/>
          </a:xfrm>
          <a:prstGeom prst="rect">
            <a:avLst/>
          </a:prstGeom>
          <a:noFill/>
        </p:spPr>
        <p:txBody>
          <a:bodyPr wrap="square" lIns="182880" tIns="146304" rIns="182880" bIns="146304" rtlCol="0">
            <a:spAutoFit/>
          </a:bodyPr>
          <a:lstStyle/>
          <a:p>
            <a:r>
              <a:rPr lang="en-GB" sz="2000" dirty="0">
                <a:latin typeface="+mj-lt"/>
              </a:rPr>
              <a:t>The client authentication happens entirely in the Shared Project. </a:t>
            </a:r>
            <a:r>
              <a:rPr lang="en-GB" sz="2000" b="1" dirty="0" err="1">
                <a:latin typeface="+mj-lt"/>
              </a:rPr>
              <a:t>AuthenticationService</a:t>
            </a:r>
            <a:r>
              <a:rPr lang="en-GB" sz="2000" dirty="0">
                <a:latin typeface="+mj-lt"/>
              </a:rPr>
              <a:t> class provides a singleton instance which simplifies everything to a single call: </a:t>
            </a:r>
            <a:r>
              <a:rPr lang="en-GB" sz="2000" b="1" dirty="0" err="1">
                <a:latin typeface="+mj-lt"/>
              </a:rPr>
              <a:t>RequestLoginIfNecessary</a:t>
            </a:r>
            <a:r>
              <a:rPr lang="en-GB" sz="2000" b="1" dirty="0">
                <a:latin typeface="+mj-lt"/>
              </a:rPr>
              <a:t>()</a:t>
            </a:r>
            <a:r>
              <a:rPr lang="en-GB" sz="2000" dirty="0">
                <a:latin typeface="+mj-lt"/>
              </a:rPr>
              <a:t>. Authentication starts when the app asks user </a:t>
            </a:r>
            <a:r>
              <a:rPr lang="en-GB" sz="2000" dirty="0" err="1">
                <a:latin typeface="+mj-lt"/>
              </a:rPr>
              <a:t>user</a:t>
            </a:r>
            <a:r>
              <a:rPr lang="en-GB" sz="2000" dirty="0">
                <a:latin typeface="+mj-lt"/>
              </a:rPr>
              <a:t> to select a preferred provider: Facebook or Twitter, and executes the Azure’s Authentication broker consequently based on user selection.</a:t>
            </a:r>
          </a:p>
          <a:p>
            <a:endParaRPr lang="en-GB" sz="2000" dirty="0">
              <a:latin typeface="+mj-lt"/>
            </a:endParaRPr>
          </a:p>
          <a:p>
            <a:r>
              <a:rPr lang="en-GB" sz="2000" dirty="0">
                <a:latin typeface="+mj-lt"/>
              </a:rPr>
              <a:t>Depending on the target platform the call to </a:t>
            </a:r>
            <a:r>
              <a:rPr lang="en-GB" sz="2000" b="1" dirty="0" err="1">
                <a:latin typeface="+mj-lt"/>
              </a:rPr>
              <a:t>LoginWithProviderAsync</a:t>
            </a:r>
            <a:r>
              <a:rPr lang="en-GB" sz="2000" b="1" dirty="0">
                <a:latin typeface="+mj-lt"/>
              </a:rPr>
              <a:t>() </a:t>
            </a:r>
            <a:r>
              <a:rPr lang="en-GB" sz="2000" dirty="0">
                <a:latin typeface="+mj-lt"/>
              </a:rPr>
              <a:t>differs, although differences are subtle and assure the consistence with OS’ SDK.</a:t>
            </a:r>
          </a:p>
        </p:txBody>
      </p:sp>
      <p:pic>
        <p:nvPicPr>
          <p:cNvPr id="6" name="Picture 5"/>
          <p:cNvPicPr>
            <a:picLocks noChangeAspect="1"/>
          </p:cNvPicPr>
          <p:nvPr/>
        </p:nvPicPr>
        <p:blipFill>
          <a:blip r:embed="rId4"/>
          <a:stretch>
            <a:fillRect/>
          </a:stretch>
        </p:blipFill>
        <p:spPr>
          <a:xfrm>
            <a:off x="10010877" y="313645"/>
            <a:ext cx="1665159" cy="1094831"/>
          </a:xfrm>
          <a:prstGeom prst="rect">
            <a:avLst/>
          </a:prstGeom>
        </p:spPr>
      </p:pic>
      <p:pic>
        <p:nvPicPr>
          <p:cNvPr id="5" name="Picture 4"/>
          <p:cNvPicPr>
            <a:picLocks noChangeAspect="1"/>
          </p:cNvPicPr>
          <p:nvPr/>
        </p:nvPicPr>
        <p:blipFill>
          <a:blip r:embed="rId5"/>
          <a:stretch>
            <a:fillRect/>
          </a:stretch>
        </p:blipFill>
        <p:spPr>
          <a:xfrm>
            <a:off x="8089900" y="1619249"/>
            <a:ext cx="3203700" cy="5005781"/>
          </a:xfrm>
          <a:prstGeom prst="rect">
            <a:avLst/>
          </a:prstGeom>
        </p:spPr>
      </p:pic>
    </p:spTree>
    <p:extLst>
      <p:ext uri="{BB962C8B-B14F-4D97-AF65-F5344CB8AC3E}">
        <p14:creationId xmlns:p14="http://schemas.microsoft.com/office/powerpoint/2010/main" val="5548530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Set up Authentication in client side</a:t>
            </a:r>
          </a:p>
          <a:p>
            <a:r>
              <a:rPr lang="en-GB" sz="2800" b="1" dirty="0" err="1"/>
              <a:t>Xamarin.iOS</a:t>
            </a:r>
            <a:endParaRPr lang="en-US" sz="2800" b="1" dirty="0"/>
          </a:p>
        </p:txBody>
      </p:sp>
      <p:pic>
        <p:nvPicPr>
          <p:cNvPr id="6" name="Picture 5"/>
          <p:cNvPicPr>
            <a:picLocks noChangeAspect="1"/>
          </p:cNvPicPr>
          <p:nvPr/>
        </p:nvPicPr>
        <p:blipFill>
          <a:blip r:embed="rId4"/>
          <a:stretch>
            <a:fillRect/>
          </a:stretch>
        </p:blipFill>
        <p:spPr>
          <a:xfrm>
            <a:off x="10010877" y="313645"/>
            <a:ext cx="1665159" cy="1094831"/>
          </a:xfrm>
          <a:prstGeom prst="rect">
            <a:avLst/>
          </a:prstGeom>
        </p:spPr>
      </p:pic>
      <p:pic>
        <p:nvPicPr>
          <p:cNvPr id="9" name="Picture 8"/>
          <p:cNvPicPr>
            <a:picLocks noChangeAspect="1"/>
          </p:cNvPicPr>
          <p:nvPr/>
        </p:nvPicPr>
        <p:blipFill>
          <a:blip r:embed="rId5"/>
          <a:stretch>
            <a:fillRect/>
          </a:stretch>
        </p:blipFill>
        <p:spPr>
          <a:xfrm>
            <a:off x="61306" y="339045"/>
            <a:ext cx="1005007" cy="1248455"/>
          </a:xfrm>
          <a:prstGeom prst="rect">
            <a:avLst/>
          </a:prstGeom>
        </p:spPr>
      </p:pic>
      <p:sp>
        <p:nvSpPr>
          <p:cNvPr id="10" name="Rectangle 9"/>
          <p:cNvSpPr/>
          <p:nvPr/>
        </p:nvSpPr>
        <p:spPr>
          <a:xfrm>
            <a:off x="425320" y="2767732"/>
            <a:ext cx="13239750" cy="3293209"/>
          </a:xfrm>
          <a:prstGeom prst="rect">
            <a:avLst/>
          </a:prstGeom>
        </p:spPr>
        <p:txBody>
          <a:bodyPr wrap="square">
            <a:spAutoFit/>
          </a:bodyPr>
          <a:lstStyle/>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private</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Task</a:t>
            </a:r>
            <a:r>
              <a:rPr lang="en-US" sz="1600" dirty="0">
                <a:solidFill>
                  <a:srgbClr val="000000"/>
                </a:solidFill>
                <a:latin typeface="Consolas" panose="020B0609020204030204" pitchFamily="49" charset="0"/>
              </a:rPr>
              <a:t>&lt;</a:t>
            </a:r>
            <a:r>
              <a:rPr lang="en-US" sz="1600" dirty="0" err="1">
                <a:solidFill>
                  <a:srgbClr val="2B91AF"/>
                </a:solidFill>
                <a:latin typeface="Consolas" panose="020B0609020204030204" pitchFamily="49" charset="0"/>
              </a:rPr>
              <a:t>MobileServiceUser</a:t>
            </a:r>
            <a:r>
              <a:rPr lang="en-US" sz="1600" dirty="0">
                <a:solidFill>
                  <a:srgbClr val="000000"/>
                </a:solidFill>
                <a:latin typeface="Consolas" panose="020B0609020204030204" pitchFamily="49" charset="0"/>
              </a:rPr>
              <a:t>&gt; </a:t>
            </a:r>
            <a:r>
              <a:rPr lang="en-US" sz="1600" dirty="0" err="1">
                <a:solidFill>
                  <a:srgbClr val="000000"/>
                </a:solidFill>
                <a:latin typeface="Consolas" panose="020B0609020204030204" pitchFamily="49" charset="0"/>
              </a:rPr>
              <a:t>LoginWithProviderAsync</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MobileServiceAuthenticationProvider</a:t>
            </a:r>
            <a:r>
              <a:rPr lang="en-US" sz="1600" dirty="0">
                <a:solidFill>
                  <a:srgbClr val="000000"/>
                </a:solidFill>
                <a:latin typeface="Consolas" panose="020B0609020204030204" pitchFamily="49" charset="0"/>
              </a:rPr>
              <a:t> provider)</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window = </a:t>
            </a:r>
            <a:r>
              <a:rPr lang="en-US" sz="1600" dirty="0" err="1">
                <a:solidFill>
                  <a:srgbClr val="000000"/>
                </a:solidFill>
                <a:latin typeface="Consolas" panose="020B0609020204030204" pitchFamily="49" charset="0"/>
              </a:rPr>
              <a:t>UIKit.</a:t>
            </a:r>
            <a:r>
              <a:rPr lang="en-US" sz="1600" dirty="0" err="1">
                <a:solidFill>
                  <a:srgbClr val="2B91AF"/>
                </a:solidFill>
                <a:latin typeface="Consolas" panose="020B0609020204030204" pitchFamily="49" charset="0"/>
              </a:rPr>
              <a:t>UIApplication</a:t>
            </a:r>
            <a:r>
              <a:rPr lang="en-US" sz="1600" dirty="0" err="1">
                <a:solidFill>
                  <a:srgbClr val="000000"/>
                </a:solidFill>
                <a:latin typeface="Consolas" panose="020B0609020204030204" pitchFamily="49" charset="0"/>
              </a:rPr>
              <a:t>.SharedApplication.KeyWindow</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vc</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window.RootViewController</a:t>
            </a:r>
            <a:r>
              <a:rPr lang="en-US" sz="1600" dirty="0">
                <a:solidFill>
                  <a:srgbClr val="000000"/>
                </a:solidFill>
                <a:latin typeface="Consolas" panose="020B0609020204030204" pitchFamily="49" charset="0"/>
              </a:rPr>
              <a:t>;</a:t>
            </a:r>
          </a:p>
          <a:p>
            <a:endParaRPr lang="en-US" sz="1600" dirty="0">
              <a:solidFill>
                <a:srgbClr val="000000"/>
              </a:solidFill>
              <a:latin typeface="Consolas" panose="020B0609020204030204" pitchFamily="49" charset="0"/>
            </a:endParaRPr>
          </a:p>
          <a:p>
            <a:r>
              <a:rPr lang="en-GB" sz="1600" dirty="0">
                <a:solidFill>
                  <a:srgbClr val="000000"/>
                </a:solidFill>
                <a:latin typeface="Consolas" panose="020B0609020204030204" pitchFamily="49" charset="0"/>
              </a:rPr>
              <a:t>    </a:t>
            </a:r>
            <a:r>
              <a:rPr lang="en-GB" sz="1600" dirty="0">
                <a:solidFill>
                  <a:srgbClr val="008000"/>
                </a:solidFill>
                <a:latin typeface="Consolas" panose="020B0609020204030204" pitchFamily="49" charset="0"/>
              </a:rPr>
              <a:t>// take top presented view controller</a:t>
            </a:r>
            <a:endParaRPr lang="en-GB"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while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vc.PresentedViewController</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vc</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vc.PresentedViewController</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SaleItemDataService</a:t>
            </a:r>
            <a:r>
              <a:rPr lang="en-US" sz="1600" dirty="0" err="1">
                <a:solidFill>
                  <a:srgbClr val="000000"/>
                </a:solidFill>
                <a:latin typeface="Consolas" panose="020B0609020204030204" pitchFamily="49" charset="0"/>
              </a:rPr>
              <a:t>.Instance.MobileService.LoginAsync</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vc</a:t>
            </a:r>
            <a:r>
              <a:rPr lang="en-US" sz="1600" dirty="0">
                <a:solidFill>
                  <a:srgbClr val="000000"/>
                </a:solidFill>
                <a:latin typeface="Consolas" panose="020B0609020204030204" pitchFamily="49" charset="0"/>
              </a:rPr>
              <a:t>, provider);</a:t>
            </a:r>
          </a:p>
          <a:p>
            <a:r>
              <a:rPr lang="en-US" sz="1600" dirty="0">
                <a:solidFill>
                  <a:srgbClr val="000000"/>
                </a:solidFill>
                <a:latin typeface="Consolas" panose="020B0609020204030204" pitchFamily="49" charset="0"/>
              </a:rPr>
              <a:t>}</a:t>
            </a:r>
            <a:endParaRPr lang="en-US" sz="1600" dirty="0"/>
          </a:p>
        </p:txBody>
      </p:sp>
    </p:spTree>
    <p:extLst>
      <p:ext uri="{BB962C8B-B14F-4D97-AF65-F5344CB8AC3E}">
        <p14:creationId xmlns:p14="http://schemas.microsoft.com/office/powerpoint/2010/main" val="167790092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Set up Authentication in client side</a:t>
            </a:r>
          </a:p>
          <a:p>
            <a:r>
              <a:rPr lang="en-GB" sz="2800" b="1" dirty="0" err="1"/>
              <a:t>Xamarin.Android</a:t>
            </a:r>
            <a:endParaRPr lang="en-US" sz="2800" b="1" dirty="0"/>
          </a:p>
        </p:txBody>
      </p:sp>
      <p:pic>
        <p:nvPicPr>
          <p:cNvPr id="6" name="Picture 5"/>
          <p:cNvPicPr>
            <a:picLocks noChangeAspect="1"/>
          </p:cNvPicPr>
          <p:nvPr/>
        </p:nvPicPr>
        <p:blipFill>
          <a:blip r:embed="rId4"/>
          <a:stretch>
            <a:fillRect/>
          </a:stretch>
        </p:blipFill>
        <p:spPr>
          <a:xfrm>
            <a:off x="10010877" y="313645"/>
            <a:ext cx="1665159" cy="1094831"/>
          </a:xfrm>
          <a:prstGeom prst="rect">
            <a:avLst/>
          </a:prstGeom>
        </p:spPr>
      </p:pic>
      <p:pic>
        <p:nvPicPr>
          <p:cNvPr id="2" name="Picture 1"/>
          <p:cNvPicPr>
            <a:picLocks noChangeAspect="1"/>
          </p:cNvPicPr>
          <p:nvPr/>
        </p:nvPicPr>
        <p:blipFill>
          <a:blip r:embed="rId5"/>
          <a:stretch>
            <a:fillRect/>
          </a:stretch>
        </p:blipFill>
        <p:spPr>
          <a:xfrm>
            <a:off x="0" y="450200"/>
            <a:ext cx="1210355" cy="1210355"/>
          </a:xfrm>
          <a:prstGeom prst="rect">
            <a:avLst/>
          </a:prstGeom>
        </p:spPr>
      </p:pic>
      <p:sp>
        <p:nvSpPr>
          <p:cNvPr id="9" name="Rectangle 8"/>
          <p:cNvSpPr/>
          <p:nvPr/>
        </p:nvSpPr>
        <p:spPr>
          <a:xfrm>
            <a:off x="323850" y="2834839"/>
            <a:ext cx="11569700" cy="1323439"/>
          </a:xfrm>
          <a:prstGeom prst="rect">
            <a:avLst/>
          </a:prstGeom>
        </p:spPr>
        <p:txBody>
          <a:bodyPr wrap="square">
            <a:spAutoFit/>
          </a:bodyPr>
          <a:lstStyle/>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private</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Task</a:t>
            </a:r>
            <a:r>
              <a:rPr lang="en-US" sz="1600" dirty="0">
                <a:solidFill>
                  <a:srgbClr val="000000"/>
                </a:solidFill>
                <a:latin typeface="Consolas" panose="020B0609020204030204" pitchFamily="49" charset="0"/>
              </a:rPr>
              <a:t>&lt;</a:t>
            </a:r>
            <a:r>
              <a:rPr lang="en-US" sz="1600" dirty="0" err="1">
                <a:solidFill>
                  <a:srgbClr val="000000"/>
                </a:solidFill>
                <a:latin typeface="Consolas" panose="020B0609020204030204" pitchFamily="49" charset="0"/>
              </a:rPr>
              <a:t>MobileServiceUser</a:t>
            </a:r>
            <a:r>
              <a:rPr lang="en-US" sz="1600" dirty="0">
                <a:solidFill>
                  <a:srgbClr val="000000"/>
                </a:solidFill>
                <a:latin typeface="Consolas" panose="020B0609020204030204" pitchFamily="49" charset="0"/>
              </a:rPr>
              <a:t>&gt; </a:t>
            </a:r>
            <a:r>
              <a:rPr lang="en-US" sz="1600" dirty="0" err="1">
                <a:solidFill>
                  <a:srgbClr val="000000"/>
                </a:solidFill>
                <a:latin typeface="Consolas" panose="020B0609020204030204" pitchFamily="49" charset="0"/>
              </a:rPr>
              <a:t>LoginWithProviderAsync</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MobileServiceAuthenticationProvider</a:t>
            </a:r>
            <a:r>
              <a:rPr lang="en-US" sz="1600" dirty="0">
                <a:solidFill>
                  <a:srgbClr val="000000"/>
                </a:solidFill>
                <a:latin typeface="Consolas" panose="020B0609020204030204" pitchFamily="49" charset="0"/>
              </a:rPr>
              <a:t> provider)</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SaleItemDataService.Instance.MobileService.LoginAsync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Plugin.CurrentActivity.CrossCurrentActivity.Current.Activity</a:t>
            </a:r>
            <a:r>
              <a:rPr lang="en-US" sz="1600" dirty="0">
                <a:solidFill>
                  <a:srgbClr val="000000"/>
                </a:solidFill>
                <a:latin typeface="Consolas" panose="020B0609020204030204" pitchFamily="49" charset="0"/>
              </a:rPr>
              <a:t>, provider);</a:t>
            </a:r>
          </a:p>
          <a:p>
            <a:r>
              <a:rPr lang="en-US" sz="1600" dirty="0">
                <a:solidFill>
                  <a:srgbClr val="000000"/>
                </a:solidFill>
                <a:latin typeface="Consolas" panose="020B0609020204030204" pitchFamily="49" charset="0"/>
              </a:rPr>
              <a:t> }</a:t>
            </a:r>
            <a:endParaRPr lang="en-US" sz="1600" dirty="0"/>
          </a:p>
        </p:txBody>
      </p:sp>
    </p:spTree>
    <p:extLst>
      <p:ext uri="{BB962C8B-B14F-4D97-AF65-F5344CB8AC3E}">
        <p14:creationId xmlns:p14="http://schemas.microsoft.com/office/powerpoint/2010/main" val="990988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Set up Authentication in client side</a:t>
            </a:r>
          </a:p>
          <a:p>
            <a:r>
              <a:rPr lang="en-GB" sz="2800" b="1" dirty="0"/>
              <a:t>Windows 10 Mobile</a:t>
            </a:r>
            <a:endParaRPr lang="en-US" sz="2800" b="1" dirty="0"/>
          </a:p>
        </p:txBody>
      </p:sp>
      <p:pic>
        <p:nvPicPr>
          <p:cNvPr id="6" name="Picture 5"/>
          <p:cNvPicPr>
            <a:picLocks noChangeAspect="1"/>
          </p:cNvPicPr>
          <p:nvPr/>
        </p:nvPicPr>
        <p:blipFill>
          <a:blip r:embed="rId4"/>
          <a:stretch>
            <a:fillRect/>
          </a:stretch>
        </p:blipFill>
        <p:spPr>
          <a:xfrm>
            <a:off x="10010877" y="313645"/>
            <a:ext cx="1665159" cy="1094831"/>
          </a:xfrm>
          <a:prstGeom prst="rect">
            <a:avLst/>
          </a:prstGeom>
        </p:spPr>
      </p:pic>
      <p:pic>
        <p:nvPicPr>
          <p:cNvPr id="4" name="Picture 3"/>
          <p:cNvPicPr>
            <a:picLocks noChangeAspect="1"/>
          </p:cNvPicPr>
          <p:nvPr/>
        </p:nvPicPr>
        <p:blipFill>
          <a:blip r:embed="rId5"/>
          <a:stretch>
            <a:fillRect/>
          </a:stretch>
        </p:blipFill>
        <p:spPr>
          <a:xfrm>
            <a:off x="146050" y="634350"/>
            <a:ext cx="882650" cy="882650"/>
          </a:xfrm>
          <a:prstGeom prst="rect">
            <a:avLst/>
          </a:prstGeom>
        </p:spPr>
      </p:pic>
      <p:sp>
        <p:nvSpPr>
          <p:cNvPr id="9" name="Rectangle 8"/>
          <p:cNvSpPr/>
          <p:nvPr/>
        </p:nvSpPr>
        <p:spPr>
          <a:xfrm>
            <a:off x="238449" y="2809412"/>
            <a:ext cx="13449300" cy="1815882"/>
          </a:xfrm>
          <a:prstGeom prst="rect">
            <a:avLst/>
          </a:prstGeom>
        </p:spPr>
        <p:txBody>
          <a:bodyPr wrap="square">
            <a:spAutoFit/>
          </a:bodyPr>
          <a:lstStyle/>
          <a:p>
            <a:r>
              <a:rPr lang="en-GB" sz="1600" dirty="0">
                <a:solidFill>
                  <a:srgbClr val="000000"/>
                </a:solidFill>
                <a:latin typeface="Consolas" panose="020B0609020204030204" pitchFamily="49" charset="0"/>
              </a:rPr>
              <a:t> </a:t>
            </a:r>
            <a:r>
              <a:rPr lang="en-GB" sz="1600" dirty="0">
                <a:solidFill>
                  <a:srgbClr val="008000"/>
                </a:solidFill>
                <a:latin typeface="Consolas" panose="020B0609020204030204" pitchFamily="49" charset="0"/>
              </a:rPr>
              <a:t>//// In UWP we need to be logged in to subscribe to push notifications</a:t>
            </a:r>
            <a:endParaRPr lang="en-GB"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private</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async</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Task</a:t>
            </a:r>
            <a:r>
              <a:rPr lang="en-US" sz="1600" dirty="0">
                <a:solidFill>
                  <a:srgbClr val="000000"/>
                </a:solidFill>
                <a:latin typeface="Consolas" panose="020B0609020204030204" pitchFamily="49" charset="0"/>
              </a:rPr>
              <a:t>&lt;</a:t>
            </a:r>
            <a:r>
              <a:rPr lang="en-US" sz="1600" dirty="0" err="1">
                <a:solidFill>
                  <a:srgbClr val="2B91AF"/>
                </a:solidFill>
                <a:latin typeface="Consolas" panose="020B0609020204030204" pitchFamily="49" charset="0"/>
              </a:rPr>
              <a:t>MobileServiceUser</a:t>
            </a:r>
            <a:r>
              <a:rPr lang="en-US" sz="1600" dirty="0">
                <a:solidFill>
                  <a:srgbClr val="000000"/>
                </a:solidFill>
                <a:latin typeface="Consolas" panose="020B0609020204030204" pitchFamily="49" charset="0"/>
              </a:rPr>
              <a:t>&gt; </a:t>
            </a:r>
            <a:r>
              <a:rPr lang="en-US" sz="1600" dirty="0" err="1">
                <a:solidFill>
                  <a:srgbClr val="000000"/>
                </a:solidFill>
                <a:latin typeface="Consolas" panose="020B0609020204030204" pitchFamily="49" charset="0"/>
              </a:rPr>
              <a:t>LoginWithProviderAsync</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MobileServiceAuthenticationProvider</a:t>
            </a:r>
            <a:r>
              <a:rPr lang="en-US" sz="1600" dirty="0">
                <a:solidFill>
                  <a:srgbClr val="000000"/>
                </a:solidFill>
                <a:latin typeface="Consolas" panose="020B0609020204030204" pitchFamily="49" charset="0"/>
              </a:rPr>
              <a:t> provider)</a:t>
            </a: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serviceUser</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await</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SaleItemDataService</a:t>
            </a:r>
            <a:r>
              <a:rPr lang="en-US" sz="1600" dirty="0" err="1">
                <a:solidFill>
                  <a:srgbClr val="000000"/>
                </a:solidFill>
                <a:latin typeface="Consolas" panose="020B0609020204030204" pitchFamily="49" charset="0"/>
              </a:rPr>
              <a:t>.Instance.MobileService.LoginAsync</a:t>
            </a:r>
            <a:r>
              <a:rPr lang="en-US" sz="1600" dirty="0">
                <a:solidFill>
                  <a:srgbClr val="000000"/>
                </a:solidFill>
                <a:latin typeface="Consolas" panose="020B0609020204030204" pitchFamily="49" charset="0"/>
              </a:rPr>
              <a:t>(provider);</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serviceUser</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endParaRPr lang="en-US" sz="1600" dirty="0"/>
          </a:p>
        </p:txBody>
      </p:sp>
    </p:spTree>
    <p:extLst>
      <p:ext uri="{BB962C8B-B14F-4D97-AF65-F5344CB8AC3E}">
        <p14:creationId xmlns:p14="http://schemas.microsoft.com/office/powerpoint/2010/main" val="61904350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5" name="Title 1"/>
          <p:cNvSpPr txBox="1">
            <a:spLocks/>
          </p:cNvSpPr>
          <p:nvPr/>
        </p:nvSpPr>
        <p:spPr>
          <a:xfrm>
            <a:off x="982785" y="450200"/>
            <a:ext cx="9860672" cy="111825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Set up Authentication in client side</a:t>
            </a:r>
          </a:p>
          <a:p>
            <a:r>
              <a:rPr lang="en-GB" sz="2800" b="1" dirty="0"/>
              <a:t>Let’s run</a:t>
            </a:r>
            <a:endParaRPr lang="en-US" sz="2800" b="1" dirty="0"/>
          </a:p>
        </p:txBody>
      </p:sp>
      <p:pic>
        <p:nvPicPr>
          <p:cNvPr id="6" name="Picture 5"/>
          <p:cNvPicPr>
            <a:picLocks noChangeAspect="1"/>
          </p:cNvPicPr>
          <p:nvPr/>
        </p:nvPicPr>
        <p:blipFill>
          <a:blip r:embed="rId4"/>
          <a:stretch>
            <a:fillRect/>
          </a:stretch>
        </p:blipFill>
        <p:spPr>
          <a:xfrm>
            <a:off x="785057" y="2425590"/>
            <a:ext cx="10058400" cy="23261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649320" y="1771650"/>
            <a:ext cx="10655802" cy="4311950"/>
          </a:xfrm>
          <a:prstGeom prst="rect">
            <a:avLst/>
          </a:prstGeom>
          <a:noFill/>
        </p:spPr>
        <p:txBody>
          <a:bodyPr wrap="none" lIns="182880" tIns="146304" rIns="182880" bIns="146304" rtlCol="0">
            <a:spAutoFit/>
          </a:bodyPr>
          <a:lstStyle/>
          <a:p>
            <a:pPr marL="457200" indent="-457200">
              <a:lnSpc>
                <a:spcPct val="90000"/>
              </a:lnSpc>
              <a:spcAft>
                <a:spcPts val="600"/>
              </a:spcAft>
              <a:buFont typeface="+mj-lt"/>
              <a:buAutoNum type="arabicPeriod"/>
            </a:pPr>
            <a:r>
              <a:rPr lang="en-GB" sz="2400" dirty="0">
                <a:latin typeface="+mj-lt"/>
              </a:rPr>
              <a:t>Set the </a:t>
            </a:r>
            <a:r>
              <a:rPr lang="en-GB" sz="2400" dirty="0" err="1">
                <a:latin typeface="+mj-lt"/>
              </a:rPr>
              <a:t>AppSettings</a:t>
            </a:r>
            <a:r>
              <a:rPr lang="en-GB" sz="2400" dirty="0">
                <a:latin typeface="+mj-lt"/>
              </a:rPr>
              <a:t> ‘</a:t>
            </a:r>
            <a:r>
              <a:rPr lang="en-GB" sz="2400" dirty="0" err="1">
                <a:latin typeface="+mj-lt"/>
              </a:rPr>
              <a:t>ApiAddress</a:t>
            </a:r>
            <a:r>
              <a:rPr lang="en-GB" sz="2400" dirty="0">
                <a:latin typeface="+mj-lt"/>
              </a:rPr>
              <a:t>’ string with your mobile app address (https):</a:t>
            </a: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r>
              <a:rPr lang="en-GB" sz="2400" dirty="0">
                <a:latin typeface="+mj-lt"/>
              </a:rPr>
              <a:t>Run the App</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pic>
        <p:nvPicPr>
          <p:cNvPr id="9" name="Picture 8"/>
          <p:cNvPicPr>
            <a:picLocks noChangeAspect="1"/>
          </p:cNvPicPr>
          <p:nvPr/>
        </p:nvPicPr>
        <p:blipFill>
          <a:blip r:embed="rId5"/>
          <a:stretch>
            <a:fillRect/>
          </a:stretch>
        </p:blipFill>
        <p:spPr>
          <a:xfrm>
            <a:off x="10010877" y="313645"/>
            <a:ext cx="1665159" cy="1094831"/>
          </a:xfrm>
          <a:prstGeom prst="rect">
            <a:avLst/>
          </a:prstGeom>
        </p:spPr>
      </p:pic>
    </p:spTree>
    <p:extLst>
      <p:ext uri="{BB962C8B-B14F-4D97-AF65-F5344CB8AC3E}">
        <p14:creationId xmlns:p14="http://schemas.microsoft.com/office/powerpoint/2010/main" val="66143876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1231314"/>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b="1" dirty="0"/>
              <a:t>Offline Data Sync:</a:t>
            </a:r>
          </a:p>
          <a:p>
            <a:r>
              <a:rPr lang="en-GB" sz="2800" b="1" dirty="0"/>
              <a:t>Allow your app to work offline and sync after with Offline Data Sync</a:t>
            </a:r>
            <a:endParaRPr lang="en-US" b="1" dirty="0"/>
          </a:p>
        </p:txBody>
      </p:sp>
      <p:pic>
        <p:nvPicPr>
          <p:cNvPr id="2" name="Picture 1"/>
          <p:cNvPicPr>
            <a:picLocks noChangeAspect="1"/>
          </p:cNvPicPr>
          <p:nvPr/>
        </p:nvPicPr>
        <p:blipFill>
          <a:blip r:embed="rId4"/>
          <a:stretch>
            <a:fillRect/>
          </a:stretch>
        </p:blipFill>
        <p:spPr>
          <a:xfrm>
            <a:off x="10543216" y="95549"/>
            <a:ext cx="1531024" cy="1531024"/>
          </a:xfrm>
          <a:prstGeom prst="rect">
            <a:avLst/>
          </a:prstGeom>
        </p:spPr>
      </p:pic>
      <p:sp>
        <p:nvSpPr>
          <p:cNvPr id="5" name="TextBox 4"/>
          <p:cNvSpPr txBox="1"/>
          <p:nvPr/>
        </p:nvSpPr>
        <p:spPr>
          <a:xfrm>
            <a:off x="982785" y="1958811"/>
            <a:ext cx="11364683" cy="4604337"/>
          </a:xfrm>
          <a:prstGeom prst="rect">
            <a:avLst/>
          </a:prstGeom>
          <a:noFill/>
        </p:spPr>
        <p:txBody>
          <a:bodyPr wrap="square" lIns="182880" tIns="146304" rIns="182880" bIns="146304" rtlCol="0">
            <a:spAutoFit/>
          </a:bodyPr>
          <a:lstStyle/>
          <a:p>
            <a:r>
              <a:rPr lang="en-GB" sz="2000" dirty="0"/>
              <a:t>Mobile users need to access data at all times, on and offline. Use offline data sync to make sure your users can view, create, and modify data, even when they experience connectivity issues or are offline.</a:t>
            </a:r>
          </a:p>
          <a:p>
            <a:endParaRPr lang="en-GB" sz="2000" dirty="0"/>
          </a:p>
          <a:p>
            <a:r>
              <a:rPr lang="en-GB" sz="2000" dirty="0"/>
              <a:t>The Azure Mobile SDK includes offline data sync capabilities, creating apps that remain functional without a network connection. When apps are in offline mode, users can access, create, and modify data of any type. Changes are stored locally, and, when the app detects a network connection, checks for conflicts with Azure Mobile App backend, and synchronizes locally stored data accordingly.</a:t>
            </a:r>
          </a:p>
          <a:p>
            <a:endParaRPr lang="en-GB" sz="2000" dirty="0"/>
          </a:p>
          <a:p>
            <a:r>
              <a:rPr lang="en-GB" sz="2000" dirty="0"/>
              <a:t>When your app is in offline mode, users can still create and modify data, which will be saved to a local store. When the app is back online, it can synchronize local changes with your Azure Mobile App backend. </a:t>
            </a:r>
          </a:p>
          <a:p>
            <a:endParaRPr lang="en-GB" sz="2000" dirty="0"/>
          </a:p>
        </p:txBody>
      </p:sp>
      <p:pic>
        <p:nvPicPr>
          <p:cNvPr id="6" name="Picture 5"/>
          <p:cNvPicPr>
            <a:picLocks noChangeAspect="1"/>
          </p:cNvPicPr>
          <p:nvPr/>
        </p:nvPicPr>
        <p:blipFill>
          <a:blip r:embed="rId5"/>
          <a:stretch>
            <a:fillRect/>
          </a:stretch>
        </p:blipFill>
        <p:spPr>
          <a:xfrm>
            <a:off x="98184" y="5154593"/>
            <a:ext cx="957598" cy="957598"/>
          </a:xfrm>
          <a:prstGeom prst="rect">
            <a:avLst/>
          </a:prstGeom>
        </p:spPr>
      </p:pic>
      <p:pic>
        <p:nvPicPr>
          <p:cNvPr id="7" name="Picture 6"/>
          <p:cNvPicPr>
            <a:picLocks noChangeAspect="1"/>
          </p:cNvPicPr>
          <p:nvPr/>
        </p:nvPicPr>
        <p:blipFill>
          <a:blip r:embed="rId6"/>
          <a:stretch>
            <a:fillRect/>
          </a:stretch>
        </p:blipFill>
        <p:spPr>
          <a:xfrm>
            <a:off x="98184" y="3510980"/>
            <a:ext cx="989310" cy="1001617"/>
          </a:xfrm>
          <a:prstGeom prst="rect">
            <a:avLst/>
          </a:prstGeom>
        </p:spPr>
      </p:pic>
      <p:pic>
        <p:nvPicPr>
          <p:cNvPr id="9" name="Picture 8"/>
          <p:cNvPicPr>
            <a:picLocks noChangeAspect="1"/>
          </p:cNvPicPr>
          <p:nvPr/>
        </p:nvPicPr>
        <p:blipFill>
          <a:blip r:embed="rId7"/>
          <a:stretch>
            <a:fillRect/>
          </a:stretch>
        </p:blipFill>
        <p:spPr>
          <a:xfrm>
            <a:off x="98184" y="2113681"/>
            <a:ext cx="989434" cy="989434"/>
          </a:xfrm>
          <a:prstGeom prst="rect">
            <a:avLst/>
          </a:prstGeom>
        </p:spPr>
      </p:pic>
    </p:spTree>
    <p:extLst>
      <p:ext uri="{BB962C8B-B14F-4D97-AF65-F5344CB8AC3E}">
        <p14:creationId xmlns:p14="http://schemas.microsoft.com/office/powerpoint/2010/main" val="84408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1231314"/>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b="1" dirty="0"/>
              <a:t>Offline Data Sync:</a:t>
            </a:r>
          </a:p>
          <a:p>
            <a:r>
              <a:rPr lang="en-GB" sz="2800" b="1" dirty="0"/>
              <a:t>Allow your app to work offline and sync after with Offline Data Sync</a:t>
            </a:r>
            <a:endParaRPr lang="en-US" b="1" dirty="0"/>
          </a:p>
        </p:txBody>
      </p:sp>
      <p:pic>
        <p:nvPicPr>
          <p:cNvPr id="2" name="Picture 1"/>
          <p:cNvPicPr>
            <a:picLocks noChangeAspect="1"/>
          </p:cNvPicPr>
          <p:nvPr/>
        </p:nvPicPr>
        <p:blipFill>
          <a:blip r:embed="rId4"/>
          <a:stretch>
            <a:fillRect/>
          </a:stretch>
        </p:blipFill>
        <p:spPr>
          <a:xfrm>
            <a:off x="10543216" y="95549"/>
            <a:ext cx="1531024" cy="1531024"/>
          </a:xfrm>
          <a:prstGeom prst="rect">
            <a:avLst/>
          </a:prstGeom>
        </p:spPr>
      </p:pic>
      <p:sp>
        <p:nvSpPr>
          <p:cNvPr id="5" name="TextBox 4"/>
          <p:cNvSpPr txBox="1"/>
          <p:nvPr/>
        </p:nvSpPr>
        <p:spPr>
          <a:xfrm>
            <a:off x="1044536" y="1981224"/>
            <a:ext cx="11364683" cy="3619452"/>
          </a:xfrm>
          <a:prstGeom prst="rect">
            <a:avLst/>
          </a:prstGeom>
          <a:noFill/>
        </p:spPr>
        <p:txBody>
          <a:bodyPr wrap="square" lIns="182880" tIns="146304" rIns="182880" bIns="146304" rtlCol="0">
            <a:spAutoFit/>
          </a:bodyPr>
          <a:lstStyle/>
          <a:p>
            <a:r>
              <a:rPr lang="en-GB" dirty="0"/>
              <a:t>The feature also includes support for detecting conflicts when the same record is changed on both the client and the backend. Conflicts can then be handled either on the server or the client.</a:t>
            </a:r>
            <a:endParaRPr lang="en-GB" dirty="0">
              <a:gradFill>
                <a:gsLst>
                  <a:gs pos="2917">
                    <a:schemeClr val="tx1"/>
                  </a:gs>
                  <a:gs pos="30000">
                    <a:schemeClr val="tx1"/>
                  </a:gs>
                </a:gsLst>
                <a:lin ang="5400000" scaled="0"/>
              </a:gradFill>
            </a:endParaRPr>
          </a:p>
          <a:p>
            <a:endParaRPr lang="en-GB" dirty="0"/>
          </a:p>
          <a:p>
            <a:endParaRPr lang="en-GB" dirty="0"/>
          </a:p>
          <a:p>
            <a:r>
              <a:rPr lang="en-GB" dirty="0"/>
              <a:t>Apps render information from a remote server. When users experience connectivity issues or are offline, a common development practice is to keep a local version of the information. However, this approach is not optimal.</a:t>
            </a:r>
          </a:p>
          <a:p>
            <a:endParaRPr lang="en-GB" dirty="0"/>
          </a:p>
          <a:p>
            <a:endParaRPr lang="en-GB" dirty="0"/>
          </a:p>
          <a:p>
            <a:r>
              <a:rPr lang="en-GB" dirty="0"/>
              <a:t>Azure’s Offline Data Sync helps developers solve offline scenarios with few lines of code. Offline Data Sync allows to push and pull data on demand. If eventually the Internet connection breaks up, the client automatically pulls data recovers from local storage.</a:t>
            </a:r>
          </a:p>
        </p:txBody>
      </p:sp>
      <p:pic>
        <p:nvPicPr>
          <p:cNvPr id="10" name="Picture 9"/>
          <p:cNvPicPr>
            <a:picLocks noChangeAspect="1"/>
          </p:cNvPicPr>
          <p:nvPr/>
        </p:nvPicPr>
        <p:blipFill>
          <a:blip r:embed="rId5"/>
          <a:stretch>
            <a:fillRect/>
          </a:stretch>
        </p:blipFill>
        <p:spPr>
          <a:xfrm>
            <a:off x="55226" y="4448577"/>
            <a:ext cx="989310" cy="1001617"/>
          </a:xfrm>
          <a:prstGeom prst="rect">
            <a:avLst/>
          </a:prstGeom>
        </p:spPr>
      </p:pic>
      <p:pic>
        <p:nvPicPr>
          <p:cNvPr id="12" name="Picture 11"/>
          <p:cNvPicPr>
            <a:picLocks noChangeAspect="1"/>
          </p:cNvPicPr>
          <p:nvPr/>
        </p:nvPicPr>
        <p:blipFill>
          <a:blip r:embed="rId6"/>
          <a:stretch>
            <a:fillRect/>
          </a:stretch>
        </p:blipFill>
        <p:spPr>
          <a:xfrm>
            <a:off x="130134" y="3211830"/>
            <a:ext cx="914402" cy="914402"/>
          </a:xfrm>
          <a:prstGeom prst="rect">
            <a:avLst/>
          </a:prstGeom>
        </p:spPr>
      </p:pic>
      <p:pic>
        <p:nvPicPr>
          <p:cNvPr id="13" name="Picture 12"/>
          <p:cNvPicPr>
            <a:picLocks noChangeAspect="1"/>
          </p:cNvPicPr>
          <p:nvPr/>
        </p:nvPicPr>
        <p:blipFill>
          <a:blip r:embed="rId7"/>
          <a:stretch>
            <a:fillRect/>
          </a:stretch>
        </p:blipFill>
        <p:spPr>
          <a:xfrm>
            <a:off x="130134" y="2036165"/>
            <a:ext cx="957598" cy="699607"/>
          </a:xfrm>
          <a:prstGeom prst="rect">
            <a:avLst/>
          </a:prstGeom>
        </p:spPr>
      </p:pic>
    </p:spTree>
    <p:extLst>
      <p:ext uri="{BB962C8B-B14F-4D97-AF65-F5344CB8AC3E}">
        <p14:creationId xmlns:p14="http://schemas.microsoft.com/office/powerpoint/2010/main" val="45359740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1231314"/>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b="1" dirty="0"/>
              <a:t>Offline Data Sync:</a:t>
            </a:r>
          </a:p>
          <a:p>
            <a:r>
              <a:rPr lang="en-GB" sz="2800" b="1" dirty="0"/>
              <a:t>Enabling Offline Data Sync in client side</a:t>
            </a:r>
            <a:endParaRPr lang="en-US" b="1" dirty="0"/>
          </a:p>
        </p:txBody>
      </p:sp>
      <p:pic>
        <p:nvPicPr>
          <p:cNvPr id="2" name="Picture 1"/>
          <p:cNvPicPr>
            <a:picLocks noChangeAspect="1"/>
          </p:cNvPicPr>
          <p:nvPr/>
        </p:nvPicPr>
        <p:blipFill>
          <a:blip r:embed="rId4"/>
          <a:stretch>
            <a:fillRect/>
          </a:stretch>
        </p:blipFill>
        <p:spPr>
          <a:xfrm>
            <a:off x="10543216" y="95549"/>
            <a:ext cx="1531024" cy="1531024"/>
          </a:xfrm>
          <a:prstGeom prst="rect">
            <a:avLst/>
          </a:prstGeom>
        </p:spPr>
      </p:pic>
      <p:sp>
        <p:nvSpPr>
          <p:cNvPr id="5" name="TextBox 4"/>
          <p:cNvSpPr txBox="1"/>
          <p:nvPr/>
        </p:nvSpPr>
        <p:spPr>
          <a:xfrm>
            <a:off x="2393347" y="1626573"/>
            <a:ext cx="8149870" cy="3065455"/>
          </a:xfrm>
          <a:prstGeom prst="rect">
            <a:avLst/>
          </a:prstGeom>
          <a:noFill/>
        </p:spPr>
        <p:txBody>
          <a:bodyPr wrap="square" lIns="182880" tIns="146304" rIns="182880" bIns="146304" rtlCol="0">
            <a:spAutoFit/>
          </a:bodyPr>
          <a:lstStyle/>
          <a:p>
            <a:r>
              <a:rPr lang="en-GB" dirty="0"/>
              <a:t>The following tutorial is focused the Shopping Demo App’s home page, where users can see a collection of items to be sold.</a:t>
            </a:r>
          </a:p>
          <a:p>
            <a:endParaRPr lang="en-GB" dirty="0"/>
          </a:p>
          <a:p>
            <a:r>
              <a:rPr lang="en-GB" dirty="0"/>
              <a:t>The Shopping Demo App consumes the Web App “</a:t>
            </a:r>
            <a:r>
              <a:rPr lang="en-GB" dirty="0" err="1">
                <a:hlinkClick r:id="rId5"/>
              </a:rPr>
              <a:t>Xamarin.Azure.Backend</a:t>
            </a:r>
            <a:r>
              <a:rPr lang="en-GB" dirty="0"/>
              <a:t>” we deployed in Azure.</a:t>
            </a:r>
          </a:p>
          <a:p>
            <a:endParaRPr lang="en-GB" dirty="0"/>
          </a:p>
          <a:p>
            <a:r>
              <a:rPr lang="en-US" dirty="0"/>
              <a:t>The </a:t>
            </a:r>
            <a:r>
              <a:rPr lang="en-US" dirty="0" err="1"/>
              <a:t>Xamarin.Azure.Backend</a:t>
            </a:r>
            <a:r>
              <a:rPr lang="en-US" dirty="0"/>
              <a:t> project provides a shared API that enables offline sync within </a:t>
            </a:r>
            <a:r>
              <a:rPr lang="en-US" dirty="0" err="1"/>
              <a:t>Xamarin.Android</a:t>
            </a:r>
            <a:r>
              <a:rPr lang="en-US" dirty="0"/>
              <a:t>, </a:t>
            </a:r>
            <a:r>
              <a:rPr lang="en-US" dirty="0" err="1"/>
              <a:t>Xamarin.iOS</a:t>
            </a:r>
            <a:r>
              <a:rPr lang="en-US" dirty="0"/>
              <a:t> and Windows 10 Mobile project. On this project, you also need to use the </a:t>
            </a:r>
            <a:r>
              <a:rPr lang="en-US" dirty="0" err="1"/>
              <a:t>NuGet</a:t>
            </a:r>
            <a:r>
              <a:rPr lang="en-US" dirty="0"/>
              <a:t> package </a:t>
            </a:r>
            <a:r>
              <a:rPr lang="en-US" dirty="0" err="1">
                <a:hlinkClick r:id="rId6"/>
              </a:rPr>
              <a:t>Microsoft.Azure.Mobile.Client.SQLiteStore</a:t>
            </a:r>
            <a:r>
              <a:rPr lang="en-US" dirty="0"/>
              <a:t> for every platform.</a:t>
            </a:r>
            <a:endParaRPr lang="en-GB" dirty="0"/>
          </a:p>
        </p:txBody>
      </p:sp>
      <p:pic>
        <p:nvPicPr>
          <p:cNvPr id="4" name="Picture 3"/>
          <p:cNvPicPr>
            <a:picLocks noChangeAspect="1"/>
          </p:cNvPicPr>
          <p:nvPr/>
        </p:nvPicPr>
        <p:blipFill>
          <a:blip r:embed="rId7"/>
          <a:stretch>
            <a:fillRect/>
          </a:stretch>
        </p:blipFill>
        <p:spPr>
          <a:xfrm>
            <a:off x="291259" y="2296448"/>
            <a:ext cx="1940040" cy="3455337"/>
          </a:xfrm>
          <a:prstGeom prst="rect">
            <a:avLst/>
          </a:prstGeom>
        </p:spPr>
      </p:pic>
      <p:sp>
        <p:nvSpPr>
          <p:cNvPr id="11" name="TextBox 10"/>
          <p:cNvSpPr txBox="1"/>
          <p:nvPr/>
        </p:nvSpPr>
        <p:spPr>
          <a:xfrm>
            <a:off x="2341582" y="4630096"/>
            <a:ext cx="8034059" cy="1957459"/>
          </a:xfrm>
          <a:prstGeom prst="rect">
            <a:avLst/>
          </a:prstGeom>
          <a:noFill/>
        </p:spPr>
        <p:txBody>
          <a:bodyPr wrap="square" lIns="182880" tIns="146304" rIns="182880" bIns="146304" rtlCol="0">
            <a:spAutoFit/>
          </a:bodyPr>
          <a:lstStyle/>
          <a:p>
            <a:r>
              <a:rPr lang="en-GB" dirty="0"/>
              <a:t>The collection view which shows items in the home page consumes the </a:t>
            </a:r>
            <a:r>
              <a:rPr lang="en-GB" b="1" dirty="0" err="1"/>
              <a:t>SaleItemDataService</a:t>
            </a:r>
            <a:r>
              <a:rPr lang="en-GB" dirty="0"/>
              <a:t> class, wrapping the initialization and retrieval of elements.</a:t>
            </a:r>
          </a:p>
          <a:p>
            <a:endParaRPr lang="en-GB" dirty="0"/>
          </a:p>
          <a:p>
            <a:r>
              <a:rPr lang="en-GB" dirty="0"/>
              <a:t>Every platform must call </a:t>
            </a:r>
            <a:r>
              <a:rPr lang="en-GB" dirty="0" err="1"/>
              <a:t>SaleItemDataService.Initialize</a:t>
            </a:r>
            <a:r>
              <a:rPr lang="en-GB" dirty="0"/>
              <a:t>() before pulling items:</a:t>
            </a:r>
          </a:p>
        </p:txBody>
      </p:sp>
      <p:pic>
        <p:nvPicPr>
          <p:cNvPr id="14" name="Picture 13"/>
          <p:cNvPicPr>
            <a:picLocks noChangeAspect="1"/>
          </p:cNvPicPr>
          <p:nvPr/>
        </p:nvPicPr>
        <p:blipFill>
          <a:blip r:embed="rId8"/>
          <a:stretch>
            <a:fillRect/>
          </a:stretch>
        </p:blipFill>
        <p:spPr>
          <a:xfrm>
            <a:off x="10427406" y="1981224"/>
            <a:ext cx="1687731" cy="40857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344591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3" name="TextBox 2"/>
          <p:cNvSpPr txBox="1"/>
          <p:nvPr/>
        </p:nvSpPr>
        <p:spPr>
          <a:xfrm>
            <a:off x="1176802" y="1537853"/>
            <a:ext cx="10676598" cy="4668970"/>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We are going to build a cross platform shopping app that uses </a:t>
            </a:r>
            <a:r>
              <a:rPr lang="en-GB" sz="3600" dirty="0">
                <a:latin typeface="+mj-lt"/>
              </a:rPr>
              <a:t>a wide range of Azure services to help users:</a:t>
            </a:r>
          </a:p>
          <a:p>
            <a:pPr marL="571500" indent="-571500">
              <a:lnSpc>
                <a:spcPct val="90000"/>
              </a:lnSpc>
              <a:spcAft>
                <a:spcPts val="600"/>
              </a:spcAft>
              <a:buFont typeface="Arial" panose="020B0604020202020204" pitchFamily="34" charset="0"/>
              <a:buChar char="•"/>
            </a:pPr>
            <a:r>
              <a:rPr lang="en-GB" sz="3600" dirty="0">
                <a:latin typeface="+mj-lt"/>
              </a:rPr>
              <a:t>authenticate with Facebook or Twitter</a:t>
            </a:r>
          </a:p>
          <a:p>
            <a:pPr marL="571500" indent="-571500">
              <a:lnSpc>
                <a:spcPct val="90000"/>
              </a:lnSpc>
              <a:spcAft>
                <a:spcPts val="600"/>
              </a:spcAft>
              <a:buFont typeface="Arial" panose="020B0604020202020204" pitchFamily="34" charset="0"/>
              <a:buChar char="•"/>
            </a:pPr>
            <a:r>
              <a:rPr lang="en-GB" sz="3600" dirty="0">
                <a:latin typeface="+mj-lt"/>
              </a:rPr>
              <a:t>sell and buy personal items</a:t>
            </a:r>
          </a:p>
          <a:p>
            <a:pPr marL="571500" indent="-571500">
              <a:lnSpc>
                <a:spcPct val="90000"/>
              </a:lnSpc>
              <a:spcAft>
                <a:spcPts val="600"/>
              </a:spcAft>
              <a:buFont typeface="Arial" panose="020B0604020202020204" pitchFamily="34" charset="0"/>
              <a:buChar char="•"/>
            </a:pPr>
            <a:r>
              <a:rPr lang="en-GB" sz="3600" dirty="0">
                <a:latin typeface="+mj-lt"/>
              </a:rPr>
              <a:t>get notifications when items are purchased</a:t>
            </a:r>
          </a:p>
          <a:p>
            <a:pPr marL="571500" indent="-571500">
              <a:lnSpc>
                <a:spcPct val="90000"/>
              </a:lnSpc>
              <a:spcAft>
                <a:spcPts val="600"/>
              </a:spcAft>
              <a:buFont typeface="Arial" panose="020B0604020202020204" pitchFamily="34" charset="0"/>
              <a:buChar char="•"/>
            </a:pPr>
            <a:r>
              <a:rPr lang="en-GB" sz="3600" dirty="0">
                <a:latin typeface="+mj-lt"/>
              </a:rPr>
              <a:t>rate the app with a smile</a:t>
            </a:r>
            <a:endParaRPr lang="en-US" sz="3600" dirty="0">
              <a:latin typeface="+mj-lt"/>
            </a:endParaRPr>
          </a:p>
          <a:p>
            <a:pPr>
              <a:lnSpc>
                <a:spcPct val="90000"/>
              </a:lnSpc>
              <a:spcAft>
                <a:spcPts val="600"/>
              </a:spcAft>
            </a:pPr>
            <a:endParaRPr lang="en-US" sz="3600" dirty="0" err="1">
              <a:gradFill>
                <a:gsLst>
                  <a:gs pos="2917">
                    <a:schemeClr val="tx1"/>
                  </a:gs>
                  <a:gs pos="30000">
                    <a:schemeClr val="tx1"/>
                  </a:gs>
                </a:gsLst>
                <a:lin ang="5400000" scaled="0"/>
              </a:gradFill>
              <a:latin typeface="+mj-lt"/>
            </a:endParaRPr>
          </a:p>
        </p:txBody>
      </p:sp>
      <p:pic>
        <p:nvPicPr>
          <p:cNvPr id="6" name="Picture 5"/>
          <p:cNvPicPr>
            <a:picLocks noChangeAspect="1"/>
          </p:cNvPicPr>
          <p:nvPr/>
        </p:nvPicPr>
        <p:blipFill>
          <a:blip r:embed="rId4"/>
          <a:stretch>
            <a:fillRect/>
          </a:stretch>
        </p:blipFill>
        <p:spPr>
          <a:xfrm>
            <a:off x="9444414" y="2859436"/>
            <a:ext cx="864057" cy="864057"/>
          </a:xfrm>
          <a:prstGeom prst="rect">
            <a:avLst/>
          </a:prstGeom>
        </p:spPr>
      </p:pic>
      <p:pic>
        <p:nvPicPr>
          <p:cNvPr id="7" name="Picture 6"/>
          <p:cNvPicPr>
            <a:picLocks noChangeAspect="1"/>
          </p:cNvPicPr>
          <p:nvPr/>
        </p:nvPicPr>
        <p:blipFill>
          <a:blip r:embed="rId5"/>
          <a:stretch>
            <a:fillRect/>
          </a:stretch>
        </p:blipFill>
        <p:spPr>
          <a:xfrm>
            <a:off x="10592889" y="2797421"/>
            <a:ext cx="976089" cy="976089"/>
          </a:xfrm>
          <a:prstGeom prst="rect">
            <a:avLst/>
          </a:prstGeom>
        </p:spPr>
      </p:pic>
      <p:pic>
        <p:nvPicPr>
          <p:cNvPr id="8" name="Picture 7"/>
          <p:cNvPicPr>
            <a:picLocks noChangeAspect="1"/>
          </p:cNvPicPr>
          <p:nvPr/>
        </p:nvPicPr>
        <p:blipFill>
          <a:blip r:embed="rId6"/>
          <a:stretch>
            <a:fillRect/>
          </a:stretch>
        </p:blipFill>
        <p:spPr>
          <a:xfrm>
            <a:off x="10317442" y="3939786"/>
            <a:ext cx="1535958" cy="930883"/>
          </a:xfrm>
          <a:prstGeom prst="rect">
            <a:avLst/>
          </a:prstGeom>
        </p:spPr>
      </p:pic>
      <p:pic>
        <p:nvPicPr>
          <p:cNvPr id="9" name="Picture 8"/>
          <p:cNvPicPr>
            <a:picLocks noChangeAspect="1"/>
          </p:cNvPicPr>
          <p:nvPr/>
        </p:nvPicPr>
        <p:blipFill>
          <a:blip r:embed="rId7"/>
          <a:stretch>
            <a:fillRect/>
          </a:stretch>
        </p:blipFill>
        <p:spPr>
          <a:xfrm>
            <a:off x="6963956" y="4947249"/>
            <a:ext cx="2912486" cy="473529"/>
          </a:xfrm>
          <a:prstGeom prst="rect">
            <a:avLst/>
          </a:prstGeom>
        </p:spPr>
      </p:pic>
      <p:sp>
        <p:nvSpPr>
          <p:cNvPr id="10"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a:t>Shopping Demo App Overview</a:t>
            </a:r>
          </a:p>
        </p:txBody>
      </p:sp>
    </p:spTree>
    <p:extLst>
      <p:ext uri="{BB962C8B-B14F-4D97-AF65-F5344CB8AC3E}">
        <p14:creationId xmlns:p14="http://schemas.microsoft.com/office/powerpoint/2010/main" val="13816726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1535866" y="232232"/>
            <a:ext cx="5816121" cy="1231314"/>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b="1" dirty="0"/>
              <a:t>Offline Data Sync:</a:t>
            </a:r>
          </a:p>
          <a:p>
            <a:r>
              <a:rPr lang="en-GB" sz="2800" b="1" dirty="0"/>
              <a:t>Enabling Offline Data Sync in client side</a:t>
            </a:r>
            <a:endParaRPr lang="en-US" b="1" dirty="0"/>
          </a:p>
        </p:txBody>
      </p:sp>
      <p:pic>
        <p:nvPicPr>
          <p:cNvPr id="2" name="Picture 1"/>
          <p:cNvPicPr>
            <a:picLocks noChangeAspect="1"/>
          </p:cNvPicPr>
          <p:nvPr/>
        </p:nvPicPr>
        <p:blipFill>
          <a:blip r:embed="rId4"/>
          <a:stretch>
            <a:fillRect/>
          </a:stretch>
        </p:blipFill>
        <p:spPr>
          <a:xfrm>
            <a:off x="10543216" y="95549"/>
            <a:ext cx="1531024" cy="1531024"/>
          </a:xfrm>
          <a:prstGeom prst="rect">
            <a:avLst/>
          </a:prstGeom>
        </p:spPr>
      </p:pic>
      <p:sp>
        <p:nvSpPr>
          <p:cNvPr id="5" name="TextBox 4"/>
          <p:cNvSpPr txBox="1"/>
          <p:nvPr/>
        </p:nvSpPr>
        <p:spPr>
          <a:xfrm>
            <a:off x="-50339" y="1463546"/>
            <a:ext cx="10973376" cy="1126462"/>
          </a:xfrm>
          <a:prstGeom prst="rect">
            <a:avLst/>
          </a:prstGeom>
          <a:noFill/>
        </p:spPr>
        <p:txBody>
          <a:bodyPr wrap="square" lIns="182880" tIns="146304" rIns="182880" bIns="146304" rtlCol="0">
            <a:spAutoFit/>
          </a:bodyPr>
          <a:lstStyle/>
          <a:p>
            <a:r>
              <a:rPr lang="en-GB" dirty="0"/>
              <a:t>This method initializes the SQLite local storage (just for the very first time), instantiates the client which will let us consume the Web API, and gives the app a “sync. table” for the sale items. This table is a mirror of the data available in Azure, letting us work with it locally and, finally, pushing everything to the cloud.</a:t>
            </a:r>
            <a:endParaRPr lang="en-GB" sz="1600" dirty="0"/>
          </a:p>
        </p:txBody>
      </p:sp>
      <p:sp>
        <p:nvSpPr>
          <p:cNvPr id="9" name="Rectangle 8"/>
          <p:cNvSpPr/>
          <p:nvPr/>
        </p:nvSpPr>
        <p:spPr>
          <a:xfrm>
            <a:off x="80866" y="2590008"/>
            <a:ext cx="12111134" cy="3539430"/>
          </a:xfrm>
          <a:prstGeom prst="rect">
            <a:avLst/>
          </a:prstGeom>
        </p:spPr>
        <p:txBody>
          <a:bodyPr wrap="square">
            <a:spAutoFit/>
          </a:bodyPr>
          <a:lstStyle/>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async</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Task</a:t>
            </a:r>
            <a:r>
              <a:rPr lang="en-US" sz="1400" dirty="0">
                <a:solidFill>
                  <a:srgbClr val="000000"/>
                </a:solidFill>
                <a:latin typeface="Consolas" panose="020B0609020204030204" pitchFamily="49" charset="0"/>
              </a:rPr>
              <a:t> Initialize()</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path =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syncstore.db</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//Create our client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.MobileService</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MobileServiceClient</a:t>
            </a:r>
            <a:r>
              <a:rPr lang="en-US" sz="1400" dirty="0">
                <a:solidFill>
                  <a:srgbClr val="000000"/>
                </a:solidFill>
                <a:latin typeface="Consolas" panose="020B0609020204030204" pitchFamily="49" charset="0"/>
              </a:rPr>
              <a:t>(</a:t>
            </a:r>
            <a:r>
              <a:rPr lang="en-US" sz="1400" dirty="0" err="1">
                <a:solidFill>
                  <a:srgbClr val="2B91AF"/>
                </a:solidFill>
                <a:latin typeface="Consolas" panose="020B0609020204030204" pitchFamily="49" charset="0"/>
              </a:rPr>
              <a:t>AppSettings</a:t>
            </a:r>
            <a:r>
              <a:rPr lang="en-US" sz="1400" dirty="0" err="1">
                <a:solidFill>
                  <a:srgbClr val="000000"/>
                </a:solidFill>
                <a:latin typeface="Consolas" panose="020B0609020204030204" pitchFamily="49" charset="0"/>
              </a:rPr>
              <a:t>.ApiAddress</a:t>
            </a:r>
            <a:r>
              <a:rPr lang="en-US" sz="1400" dirty="0">
                <a:solidFill>
                  <a:srgbClr val="000000"/>
                </a:solidFill>
                <a:latin typeface="Consolas" panose="020B0609020204030204" pitchFamily="49" charset="0"/>
              </a:rPr>
              <a:t>);</a:t>
            </a:r>
          </a:p>
          <a:p>
            <a:r>
              <a:rPr lang="en-GB" sz="1400" dirty="0">
                <a:solidFill>
                  <a:srgbClr val="000000"/>
                </a:solidFill>
                <a:latin typeface="Consolas" panose="020B0609020204030204" pitchFamily="49" charset="0"/>
              </a:rPr>
              <a:t>    </a:t>
            </a:r>
            <a:r>
              <a:rPr lang="en-GB" sz="1400" dirty="0">
                <a:solidFill>
                  <a:srgbClr val="008000"/>
                </a:solidFill>
                <a:latin typeface="Consolas" panose="020B0609020204030204" pitchFamily="49" charset="0"/>
              </a:rPr>
              <a:t>//We add </a:t>
            </a:r>
            <a:r>
              <a:rPr lang="en-GB" sz="1400" dirty="0" err="1">
                <a:solidFill>
                  <a:srgbClr val="008000"/>
                </a:solidFill>
                <a:latin typeface="Consolas" panose="020B0609020204030204" pitchFamily="49" charset="0"/>
              </a:rPr>
              <a:t>MobileServiceFileJsonConverter</a:t>
            </a:r>
            <a:r>
              <a:rPr lang="en-GB" sz="1400" dirty="0">
                <a:solidFill>
                  <a:srgbClr val="008000"/>
                </a:solidFill>
                <a:latin typeface="Consolas" panose="020B0609020204030204" pitchFamily="49" charset="0"/>
              </a:rPr>
              <a:t> to the list of available converters to avoid an internal that occurs randomly</a:t>
            </a:r>
            <a:endParaRPr lang="en-GB"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.MobileService.SerializerSettings.Converters.Add</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new </a:t>
            </a:r>
            <a:r>
              <a:rPr lang="en-US" sz="1400" dirty="0" err="1">
                <a:solidFill>
                  <a:srgbClr val="2B91AF"/>
                </a:solidFill>
                <a:latin typeface="Consolas" panose="020B0609020204030204" pitchFamily="49" charset="0"/>
              </a:rPr>
              <a:t>MobileServiceFileJsonConverter</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.MobileService</a:t>
            </a:r>
            <a:r>
              <a:rPr lang="en-US"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GB" sz="1400" dirty="0">
                <a:solidFill>
                  <a:srgbClr val="000000"/>
                </a:solidFill>
                <a:latin typeface="Consolas" panose="020B0609020204030204" pitchFamily="49" charset="0"/>
              </a:rPr>
              <a:t>    </a:t>
            </a:r>
            <a:r>
              <a:rPr lang="en-GB" sz="1400" dirty="0">
                <a:solidFill>
                  <a:srgbClr val="008000"/>
                </a:solidFill>
                <a:latin typeface="Consolas" panose="020B0609020204030204" pitchFamily="49" charset="0"/>
              </a:rPr>
              <a:t>//setup our local </a:t>
            </a:r>
            <a:r>
              <a:rPr lang="en-GB" sz="1400" dirty="0" err="1">
                <a:solidFill>
                  <a:srgbClr val="008000"/>
                </a:solidFill>
                <a:latin typeface="Consolas" panose="020B0609020204030204" pitchFamily="49" charset="0"/>
              </a:rPr>
              <a:t>sqlite</a:t>
            </a:r>
            <a:r>
              <a:rPr lang="en-GB" sz="1400" dirty="0">
                <a:solidFill>
                  <a:srgbClr val="008000"/>
                </a:solidFill>
                <a:latin typeface="Consolas" panose="020B0609020204030204" pitchFamily="49" charset="0"/>
              </a:rPr>
              <a:t> store and </a:t>
            </a:r>
            <a:r>
              <a:rPr lang="en-GB" sz="1400" dirty="0" err="1">
                <a:solidFill>
                  <a:srgbClr val="008000"/>
                </a:solidFill>
                <a:latin typeface="Consolas" panose="020B0609020204030204" pitchFamily="49" charset="0"/>
              </a:rPr>
              <a:t>intialize</a:t>
            </a:r>
            <a:r>
              <a:rPr lang="en-GB" sz="1400" dirty="0">
                <a:solidFill>
                  <a:srgbClr val="008000"/>
                </a:solidFill>
                <a:latin typeface="Consolas" panose="020B0609020204030204" pitchFamily="49" charset="0"/>
              </a:rPr>
              <a:t> our table</a:t>
            </a:r>
            <a:endParaRPr lang="en-GB"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var</a:t>
            </a:r>
            <a:r>
              <a:rPr lang="en-US" sz="1400" dirty="0">
                <a:solidFill>
                  <a:srgbClr val="000000"/>
                </a:solidFill>
                <a:latin typeface="Consolas" panose="020B0609020204030204" pitchFamily="49" charset="0"/>
              </a:rPr>
              <a:t> store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MobileServiceSQLiteStore</a:t>
            </a:r>
            <a:r>
              <a:rPr lang="en-US" sz="1400" dirty="0">
                <a:solidFill>
                  <a:srgbClr val="000000"/>
                </a:solidFill>
                <a:latin typeface="Consolas" panose="020B0609020204030204" pitchFamily="49" charset="0"/>
              </a:rPr>
              <a:t>(path);</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store.DefineTable</a:t>
            </a:r>
            <a:r>
              <a:rPr lang="en-US" sz="1400" dirty="0">
                <a:solidFill>
                  <a:srgbClr val="000000"/>
                </a:solidFill>
                <a:latin typeface="Consolas" panose="020B0609020204030204" pitchFamily="49" charset="0"/>
              </a:rPr>
              <a:t>&lt;</a:t>
            </a:r>
            <a:r>
              <a:rPr lang="en-US" sz="1400" dirty="0" err="1">
                <a:solidFill>
                  <a:srgbClr val="2B91AF"/>
                </a:solidFill>
                <a:latin typeface="Consolas" panose="020B0609020204030204" pitchFamily="49" charset="0"/>
              </a:rPr>
              <a:t>SaleItem</a:t>
            </a:r>
            <a:r>
              <a:rPr lang="en-US" sz="1400" dirty="0">
                <a:solidFill>
                  <a:srgbClr val="000000"/>
                </a:solidFill>
                <a:latin typeface="Consolas" panose="020B0609020204030204" pitchFamily="49" charset="0"/>
              </a:rPr>
              <a:t>&gt;();</a:t>
            </a:r>
          </a:p>
          <a:p>
            <a:endParaRPr lang="en-US" sz="1400" dirty="0">
              <a:solidFill>
                <a:srgbClr val="000000"/>
              </a:solidFill>
              <a:latin typeface="Consolas" panose="020B0609020204030204" pitchFamily="49" charset="0"/>
            </a:endParaRPr>
          </a:p>
          <a:p>
            <a:r>
              <a:rPr lang="en-GB" sz="1400" dirty="0">
                <a:solidFill>
                  <a:srgbClr val="000000"/>
                </a:solidFill>
                <a:latin typeface="Consolas" panose="020B0609020204030204" pitchFamily="49" charset="0"/>
              </a:rPr>
              <a:t>    </a:t>
            </a:r>
            <a:r>
              <a:rPr lang="en-GB" sz="1400" dirty="0">
                <a:solidFill>
                  <a:srgbClr val="008000"/>
                </a:solidFill>
                <a:latin typeface="Consolas" panose="020B0609020204030204" pitchFamily="49" charset="0"/>
              </a:rPr>
              <a:t>//Get our sync table that will call out to azure</a:t>
            </a:r>
            <a:endParaRPr lang="en-GB"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.saleItemsTable</a:t>
            </a:r>
            <a:r>
              <a:rPr lang="en-US" sz="1400" dirty="0">
                <a:solidFill>
                  <a:srgbClr val="000000"/>
                </a:solidFill>
                <a:latin typeface="Consolas" panose="020B0609020204030204" pitchFamily="49" charset="0"/>
              </a:rPr>
              <a:t> =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.MobileService.GetSyncTable</a:t>
            </a:r>
            <a:r>
              <a:rPr lang="en-US" sz="1400" dirty="0">
                <a:solidFill>
                  <a:srgbClr val="000000"/>
                </a:solidFill>
                <a:latin typeface="Consolas" panose="020B0609020204030204" pitchFamily="49" charset="0"/>
              </a:rPr>
              <a:t>&lt;</a:t>
            </a:r>
            <a:r>
              <a:rPr lang="en-US" sz="1400" dirty="0" err="1">
                <a:solidFill>
                  <a:srgbClr val="2B91AF"/>
                </a:solidFill>
                <a:latin typeface="Consolas" panose="020B0609020204030204" pitchFamily="49" charset="0"/>
              </a:rPr>
              <a:t>SaleItem</a:t>
            </a:r>
            <a:r>
              <a:rPr lang="en-US" sz="1400" dirty="0">
                <a:solidFill>
                  <a:srgbClr val="000000"/>
                </a:solidFill>
                <a:latin typeface="Consolas" panose="020B0609020204030204" pitchFamily="49" charset="0"/>
              </a:rPr>
              <a:t>&gt;();</a:t>
            </a:r>
          </a:p>
          <a:p>
            <a:r>
              <a:rPr lang="en-US" sz="1400" dirty="0">
                <a:solidFill>
                  <a:srgbClr val="000000"/>
                </a:solidFill>
                <a:latin typeface="Consolas" panose="020B0609020204030204" pitchFamily="49" charset="0"/>
              </a:rPr>
              <a:t>}</a:t>
            </a:r>
          </a:p>
        </p:txBody>
      </p:sp>
      <p:pic>
        <p:nvPicPr>
          <p:cNvPr id="10" name="Picture 9"/>
          <p:cNvPicPr>
            <a:picLocks noChangeAspect="1"/>
          </p:cNvPicPr>
          <p:nvPr/>
        </p:nvPicPr>
        <p:blipFill>
          <a:blip r:embed="rId5"/>
          <a:stretch>
            <a:fillRect/>
          </a:stretch>
        </p:blipFill>
        <p:spPr>
          <a:xfrm>
            <a:off x="7486325" y="4603102"/>
            <a:ext cx="2073004" cy="2073004"/>
          </a:xfrm>
          <a:prstGeom prst="rect">
            <a:avLst/>
          </a:prstGeom>
        </p:spPr>
      </p:pic>
    </p:spTree>
    <p:extLst>
      <p:ext uri="{BB962C8B-B14F-4D97-AF65-F5344CB8AC3E}">
        <p14:creationId xmlns:p14="http://schemas.microsoft.com/office/powerpoint/2010/main" val="166378978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1535866" y="232232"/>
            <a:ext cx="5816121" cy="1231314"/>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b="1" dirty="0"/>
              <a:t>Offline Data Sync:</a:t>
            </a:r>
          </a:p>
          <a:p>
            <a:r>
              <a:rPr lang="en-GB" sz="2800" b="1" dirty="0"/>
              <a:t>Enabling Offline Data Sync in client side</a:t>
            </a:r>
            <a:endParaRPr lang="en-US" b="1" dirty="0"/>
          </a:p>
        </p:txBody>
      </p:sp>
      <p:pic>
        <p:nvPicPr>
          <p:cNvPr id="2" name="Picture 1"/>
          <p:cNvPicPr>
            <a:picLocks noChangeAspect="1"/>
          </p:cNvPicPr>
          <p:nvPr/>
        </p:nvPicPr>
        <p:blipFill>
          <a:blip r:embed="rId4"/>
          <a:stretch>
            <a:fillRect/>
          </a:stretch>
        </p:blipFill>
        <p:spPr>
          <a:xfrm>
            <a:off x="10543216" y="95549"/>
            <a:ext cx="1531024" cy="1531024"/>
          </a:xfrm>
          <a:prstGeom prst="rect">
            <a:avLst/>
          </a:prstGeom>
        </p:spPr>
      </p:pic>
      <p:sp>
        <p:nvSpPr>
          <p:cNvPr id="5" name="TextBox 4"/>
          <p:cNvSpPr txBox="1"/>
          <p:nvPr/>
        </p:nvSpPr>
        <p:spPr>
          <a:xfrm>
            <a:off x="385090" y="1531554"/>
            <a:ext cx="10973376" cy="1680460"/>
          </a:xfrm>
          <a:prstGeom prst="rect">
            <a:avLst/>
          </a:prstGeom>
          <a:noFill/>
        </p:spPr>
        <p:txBody>
          <a:bodyPr wrap="square" lIns="182880" tIns="146304" rIns="182880" bIns="146304" rtlCol="0">
            <a:spAutoFit/>
          </a:bodyPr>
          <a:lstStyle/>
          <a:p>
            <a:r>
              <a:rPr lang="en-GB" dirty="0"/>
              <a:t>From client platforms we will consequently call </a:t>
            </a:r>
            <a:r>
              <a:rPr lang="en-GB" b="1" dirty="0" err="1"/>
              <a:t>SaleItemDataService.GetSaleItems</a:t>
            </a:r>
            <a:r>
              <a:rPr lang="en-GB" b="1" dirty="0"/>
              <a:t>(),  </a:t>
            </a:r>
            <a:r>
              <a:rPr lang="en-GB" dirty="0"/>
              <a:t>which assures </a:t>
            </a:r>
            <a:r>
              <a:rPr lang="en-GB" b="1" dirty="0" err="1"/>
              <a:t>saleItemsTable</a:t>
            </a:r>
            <a:r>
              <a:rPr lang="en-GB" dirty="0"/>
              <a:t> is synced prior to projecting the list back to the views.</a:t>
            </a:r>
          </a:p>
          <a:p>
            <a:endParaRPr lang="en-GB" dirty="0"/>
          </a:p>
          <a:p>
            <a:r>
              <a:rPr lang="en-GB" dirty="0"/>
              <a:t>The important bits regarding data syncing happen in the following lines of code:</a:t>
            </a:r>
          </a:p>
          <a:p>
            <a:endParaRPr lang="en-GB" dirty="0"/>
          </a:p>
        </p:txBody>
      </p:sp>
      <p:sp>
        <p:nvSpPr>
          <p:cNvPr id="4" name="Rectangle 3"/>
          <p:cNvSpPr/>
          <p:nvPr/>
        </p:nvSpPr>
        <p:spPr>
          <a:xfrm>
            <a:off x="311021" y="3006477"/>
            <a:ext cx="11763219" cy="923330"/>
          </a:xfrm>
          <a:prstGeom prst="rect">
            <a:avLst/>
          </a:prstGeom>
        </p:spPr>
        <p:txBody>
          <a:bodyPr wrap="square">
            <a:spAutoFit/>
          </a:bodyPr>
          <a:lstStyle/>
          <a:p>
            <a:r>
              <a:rPr lang="en-US" dirty="0">
                <a:solidFill>
                  <a:srgbClr val="0000FF"/>
                </a:solidFill>
                <a:latin typeface="Consolas" panose="020B0609020204030204" pitchFamily="49" charset="0"/>
              </a:rPr>
              <a:t>await</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.MobileService.SyncContext.PushAsync</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await</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.saleItemsTable.PullAsync</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allSaleItems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.saleItemsTable.CreateQuery</a:t>
            </a:r>
            <a:r>
              <a:rPr lang="en-US" dirty="0">
                <a:solidFill>
                  <a:srgbClr val="000000"/>
                </a:solidFill>
                <a:latin typeface="Consolas" panose="020B0609020204030204" pitchFamily="49" charset="0"/>
              </a:rPr>
              <a:t>());</a:t>
            </a:r>
            <a:endParaRPr lang="en-US" dirty="0"/>
          </a:p>
        </p:txBody>
      </p:sp>
      <p:sp>
        <p:nvSpPr>
          <p:cNvPr id="11" name="TextBox 10"/>
          <p:cNvSpPr txBox="1"/>
          <p:nvPr/>
        </p:nvSpPr>
        <p:spPr>
          <a:xfrm>
            <a:off x="158045" y="4209440"/>
            <a:ext cx="10973376" cy="2511457"/>
          </a:xfrm>
          <a:prstGeom prst="rect">
            <a:avLst/>
          </a:prstGeom>
          <a:noFill/>
        </p:spPr>
        <p:txBody>
          <a:bodyPr wrap="square" lIns="182880" tIns="146304" rIns="182880" bIns="146304" rtlCol="0">
            <a:spAutoFit/>
          </a:bodyPr>
          <a:lstStyle/>
          <a:p>
            <a:r>
              <a:rPr lang="en-GB" dirty="0"/>
              <a:t>Two things happen here which are noticeable:</a:t>
            </a:r>
          </a:p>
          <a:p>
            <a:endParaRPr lang="en-GB" dirty="0"/>
          </a:p>
          <a:p>
            <a:pPr marL="342900" indent="-342900">
              <a:buFont typeface="+mj-lt"/>
              <a:buAutoNum type="arabicPeriod"/>
            </a:pPr>
            <a:r>
              <a:rPr lang="en-GB" dirty="0"/>
              <a:t>Every modification is pushed to Azure in advance.</a:t>
            </a:r>
          </a:p>
          <a:p>
            <a:pPr marL="342900" indent="-342900">
              <a:buFont typeface="+mj-lt"/>
              <a:buAutoNum type="arabicPeriod"/>
            </a:pPr>
            <a:r>
              <a:rPr lang="en-GB" dirty="0"/>
              <a:t>The latest version of the data from Azure, regarding sale items, is downloaded to the client.</a:t>
            </a:r>
          </a:p>
          <a:p>
            <a:endParaRPr lang="en-GB" dirty="0"/>
          </a:p>
          <a:p>
            <a:r>
              <a:rPr lang="en-GB" dirty="0"/>
              <a:t>That way we assure data to represent is coherent with data stored in Azure, including data changes performed by the user locally.</a:t>
            </a:r>
          </a:p>
          <a:p>
            <a:endParaRPr lang="en-GB" dirty="0"/>
          </a:p>
        </p:txBody>
      </p:sp>
    </p:spTree>
    <p:extLst>
      <p:ext uri="{BB962C8B-B14F-4D97-AF65-F5344CB8AC3E}">
        <p14:creationId xmlns:p14="http://schemas.microsoft.com/office/powerpoint/2010/main" val="82844136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Set up Offline Data Sync in client side</a:t>
            </a:r>
          </a:p>
          <a:p>
            <a:r>
              <a:rPr lang="en-GB" sz="2800" b="1" dirty="0" err="1"/>
              <a:t>Xamarin.iOS</a:t>
            </a:r>
            <a:endParaRPr lang="en-US" sz="2800" b="1" dirty="0"/>
          </a:p>
        </p:txBody>
      </p:sp>
      <p:pic>
        <p:nvPicPr>
          <p:cNvPr id="9" name="Picture 8"/>
          <p:cNvPicPr>
            <a:picLocks noChangeAspect="1"/>
          </p:cNvPicPr>
          <p:nvPr/>
        </p:nvPicPr>
        <p:blipFill>
          <a:blip r:embed="rId4"/>
          <a:stretch>
            <a:fillRect/>
          </a:stretch>
        </p:blipFill>
        <p:spPr>
          <a:xfrm>
            <a:off x="61306" y="339045"/>
            <a:ext cx="1005007" cy="1248455"/>
          </a:xfrm>
          <a:prstGeom prst="rect">
            <a:avLst/>
          </a:prstGeom>
        </p:spPr>
      </p:pic>
      <p:pic>
        <p:nvPicPr>
          <p:cNvPr id="7" name="Picture 6"/>
          <p:cNvPicPr>
            <a:picLocks noChangeAspect="1"/>
          </p:cNvPicPr>
          <p:nvPr/>
        </p:nvPicPr>
        <p:blipFill>
          <a:blip r:embed="rId5"/>
          <a:stretch>
            <a:fillRect/>
          </a:stretch>
        </p:blipFill>
        <p:spPr>
          <a:xfrm>
            <a:off x="10543216" y="95549"/>
            <a:ext cx="1531024" cy="1531024"/>
          </a:xfrm>
          <a:prstGeom prst="rect">
            <a:avLst/>
          </a:prstGeom>
        </p:spPr>
      </p:pic>
      <p:sp>
        <p:nvSpPr>
          <p:cNvPr id="16" name="Rectangle 8"/>
          <p:cNvSpPr>
            <a:spLocks noChangeArrowheads="1"/>
          </p:cNvSpPr>
          <p:nvPr/>
        </p:nvSpPr>
        <p:spPr bwMode="auto">
          <a:xfrm>
            <a:off x="55418" y="3732725"/>
            <a:ext cx="12136582" cy="2246769"/>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569CD6"/>
                </a:solidFill>
                <a:effectLst/>
                <a:latin typeface="Consolas" panose="020B0609020204030204" pitchFamily="49" charset="0"/>
              </a:rPr>
              <a:t>private</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569CD6"/>
                </a:solidFill>
                <a:effectLst/>
                <a:latin typeface="Consolas" panose="020B0609020204030204" pitchFamily="49" charset="0"/>
              </a:rPr>
              <a:t>async</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a:ln>
                  <a:noFill/>
                </a:ln>
                <a:solidFill>
                  <a:srgbClr val="4EC9B0"/>
                </a:solidFill>
                <a:effectLst/>
                <a:latin typeface="Consolas" panose="020B0609020204030204" pitchFamily="49" charset="0"/>
              </a:rPr>
              <a:t>Task</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DCDCDC"/>
                </a:solidFill>
                <a:effectLst/>
                <a:latin typeface="Consolas" panose="020B0609020204030204" pitchFamily="49" charset="0"/>
              </a:rPr>
              <a:t>LoadSaleItems</a:t>
            </a:r>
            <a:r>
              <a:rPr kumimoji="0" lang="en-US" altLang="en-US" sz="2000" b="0" i="0" u="none" strike="noStrike" cap="none" normalizeH="0" baseline="0" dirty="0">
                <a:ln>
                  <a:noFill/>
                </a:ln>
                <a:solidFill>
                  <a:srgbClr val="DCDCDC"/>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DCDCDC"/>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4EC9B0"/>
                </a:solidFill>
                <a:latin typeface="Consolas" panose="020B0609020204030204" pitchFamily="49" charset="0"/>
              </a:rPr>
              <a:t>	</a:t>
            </a:r>
            <a:r>
              <a:rPr kumimoji="0" lang="en-US" altLang="en-US" sz="2000" b="0" i="0" u="none" strike="noStrike" cap="none" normalizeH="0" baseline="0" dirty="0" err="1">
                <a:ln>
                  <a:noFill/>
                </a:ln>
                <a:solidFill>
                  <a:srgbClr val="4EC9B0"/>
                </a:solidFill>
                <a:effectLst/>
                <a:latin typeface="Consolas" panose="020B0609020204030204" pitchFamily="49" charset="0"/>
              </a:rPr>
              <a:t>UserDialogs</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Instance</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ShowLoading</a:t>
            </a:r>
            <a:r>
              <a:rPr kumimoji="0" lang="en-US" altLang="en-US" sz="2000" b="0" i="0" u="none" strike="noStrike" cap="none" normalizeH="0" baseline="0" dirty="0">
                <a:ln>
                  <a:noFill/>
                </a:ln>
                <a:solidFill>
                  <a:srgbClr val="DCDCDC"/>
                </a:solidFill>
                <a:effectLst/>
                <a:latin typeface="Consolas" panose="020B0609020204030204" pitchFamily="49" charset="0"/>
              </a:rPr>
              <a:t>(</a:t>
            </a:r>
            <a:r>
              <a:rPr kumimoji="0" lang="en-US" altLang="en-US" sz="2000" b="0" i="0" u="none" strike="noStrike" cap="none" normalizeH="0" baseline="0" dirty="0">
                <a:ln>
                  <a:noFill/>
                </a:ln>
                <a:solidFill>
                  <a:srgbClr val="D69D85"/>
                </a:solidFill>
                <a:effectLst/>
                <a:latin typeface="Consolas" panose="020B0609020204030204" pitchFamily="49" charset="0"/>
              </a:rPr>
              <a:t>"Loading..."</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B8D7A3"/>
                </a:solidFill>
                <a:effectLst/>
                <a:latin typeface="Consolas" panose="020B0609020204030204" pitchFamily="49" charset="0"/>
              </a:rPr>
              <a:t>IEnumerable</a:t>
            </a:r>
            <a:r>
              <a:rPr kumimoji="0" lang="en-US" altLang="en-US" sz="2000" b="0" i="0" u="none" strike="noStrike" cap="none" normalizeH="0" baseline="0" dirty="0">
                <a:ln>
                  <a:noFill/>
                </a:ln>
                <a:solidFill>
                  <a:srgbClr val="DCDCDC"/>
                </a:solidFill>
                <a:effectLst/>
                <a:latin typeface="Consolas" panose="020B0609020204030204" pitchFamily="49" charset="0"/>
              </a:rPr>
              <a:t>&lt;</a:t>
            </a:r>
            <a:r>
              <a:rPr kumimoji="0" lang="en-US" altLang="en-US" sz="2000" b="0" i="0" u="none" strike="noStrike" cap="none" normalizeH="0" baseline="0" dirty="0" err="1">
                <a:ln>
                  <a:noFill/>
                </a:ln>
                <a:solidFill>
                  <a:srgbClr val="4EC9B0"/>
                </a:solidFill>
                <a:effectLst/>
                <a:latin typeface="Consolas" panose="020B0609020204030204" pitchFamily="49" charset="0"/>
              </a:rPr>
              <a:t>SaleItem</a:t>
            </a:r>
            <a:r>
              <a:rPr kumimoji="0" lang="en-US" altLang="en-US" sz="2000" b="0" i="0" u="none" strike="noStrike" cap="none" normalizeH="0" baseline="0" dirty="0">
                <a:ln>
                  <a:noFill/>
                </a:ln>
                <a:solidFill>
                  <a:srgbClr val="DCDCDC"/>
                </a:solidFill>
                <a:effectLst/>
                <a:latin typeface="Consolas" panose="020B0609020204030204" pitchFamily="49" charset="0"/>
              </a:rPr>
              <a:t>&gt; data </a:t>
            </a:r>
            <a:r>
              <a:rPr kumimoji="0" lang="en-US" altLang="en-US" sz="2000" b="0" i="0" u="none" strike="noStrike" cap="none" normalizeH="0" baseline="0" dirty="0">
                <a:ln>
                  <a:noFill/>
                </a:ln>
                <a:solidFill>
                  <a:srgbClr val="B4B4B4"/>
                </a:solidFill>
                <a:effectLst/>
                <a:latin typeface="Consolas" panose="020B0609020204030204" pitchFamily="49" charset="0"/>
              </a:rPr>
              <a:t>=</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a:ln>
                  <a:noFill/>
                </a:ln>
                <a:solidFill>
                  <a:srgbClr val="569CD6"/>
                </a:solidFill>
                <a:effectLst/>
                <a:latin typeface="Consolas" panose="020B0609020204030204" pitchFamily="49" charset="0"/>
              </a:rPr>
              <a:t>await</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4EC9B0"/>
                </a:solidFill>
                <a:effectLst/>
                <a:latin typeface="Consolas" panose="020B0609020204030204" pitchFamily="49" charset="0"/>
              </a:rPr>
              <a:t>SaleItemDataService</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Instance</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GetSaleItems</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DCDCDC"/>
                </a:solidFill>
                <a:effectLst/>
                <a:latin typeface="Consolas" panose="020B0609020204030204" pitchFamily="49" charset="0"/>
              </a:rPr>
              <a:t>saleItemsSource</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Items</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a:ln>
                  <a:noFill/>
                </a:ln>
                <a:solidFill>
                  <a:srgbClr val="B4B4B4"/>
                </a:solidFill>
                <a:effectLst/>
                <a:latin typeface="Consolas" panose="020B0609020204030204" pitchFamily="49" charset="0"/>
              </a:rPr>
              <a:t>=</a:t>
            </a:r>
            <a:r>
              <a:rPr kumimoji="0" lang="en-US" altLang="en-US" sz="2000" b="0" i="0" u="none" strike="noStrike" cap="none" normalizeH="0" baseline="0" dirty="0">
                <a:ln>
                  <a:noFill/>
                </a:ln>
                <a:solidFill>
                  <a:srgbClr val="DCDCDC"/>
                </a:solidFill>
                <a:effectLst/>
                <a:latin typeface="Consolas" panose="020B0609020204030204" pitchFamily="49" charset="0"/>
              </a:rPr>
              <a:t> data; </a:t>
            </a:r>
            <a:r>
              <a:rPr kumimoji="0" lang="en-US" altLang="en-US" sz="2000" b="0" i="0" u="none" strike="noStrike" cap="none" normalizeH="0" baseline="0" dirty="0" err="1">
                <a:ln>
                  <a:noFill/>
                </a:ln>
                <a:solidFill>
                  <a:srgbClr val="DCDCDC"/>
                </a:solidFill>
                <a:effectLst/>
                <a:latin typeface="Consolas" panose="020B0609020204030204" pitchFamily="49" charset="0"/>
              </a:rPr>
              <a:t>SaleItemsCollectionView</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ReloadData</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4EC9B0"/>
                </a:solidFill>
                <a:effectLst/>
                <a:latin typeface="Consolas" panose="020B0609020204030204" pitchFamily="49" charset="0"/>
              </a:rPr>
              <a:t>UserDialogs</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Instance</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HideLoading</a:t>
            </a:r>
            <a:r>
              <a:rPr kumimoji="0" lang="en-US" altLang="en-US" sz="2000" b="0" i="0" u="none" strike="noStrike" cap="none" normalizeH="0" baseline="0" dirty="0">
                <a:ln>
                  <a:noFill/>
                </a:ln>
                <a:solidFill>
                  <a:srgbClr val="DCDCDC"/>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DCDCDC"/>
                </a:solidFill>
                <a:effectLst/>
                <a:latin typeface="Consolas" panose="020B06090202040302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9" name="Rectangle 18"/>
          <p:cNvSpPr/>
          <p:nvPr/>
        </p:nvSpPr>
        <p:spPr>
          <a:xfrm>
            <a:off x="367145" y="2379921"/>
            <a:ext cx="10709564" cy="954107"/>
          </a:xfrm>
          <a:prstGeom prst="rect">
            <a:avLst/>
          </a:prstGeom>
        </p:spPr>
        <p:txBody>
          <a:bodyPr wrap="square">
            <a:spAutoFit/>
          </a:bodyPr>
          <a:lstStyle/>
          <a:p>
            <a:r>
              <a:rPr lang="en-GB" sz="2800" dirty="0" err="1"/>
              <a:t>MainViewController.LoadSaleItems</a:t>
            </a:r>
            <a:r>
              <a:rPr lang="en-GB" sz="2800" dirty="0"/>
              <a:t>() is in charge of retrieving data and assigning it to the items source:</a:t>
            </a:r>
            <a:endParaRPr lang="en-US" sz="2800" dirty="0"/>
          </a:p>
        </p:txBody>
      </p:sp>
    </p:spTree>
    <p:extLst>
      <p:ext uri="{BB962C8B-B14F-4D97-AF65-F5344CB8AC3E}">
        <p14:creationId xmlns:p14="http://schemas.microsoft.com/office/powerpoint/2010/main" val="62744114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Set up Offline Data Sync in client side</a:t>
            </a:r>
          </a:p>
          <a:p>
            <a:r>
              <a:rPr lang="en-GB" sz="2800" b="1" dirty="0" err="1"/>
              <a:t>Xamarin.Android</a:t>
            </a:r>
            <a:endParaRPr lang="en-US" sz="2800" b="1" dirty="0"/>
          </a:p>
        </p:txBody>
      </p:sp>
      <p:pic>
        <p:nvPicPr>
          <p:cNvPr id="2" name="Picture 1"/>
          <p:cNvPicPr>
            <a:picLocks noChangeAspect="1"/>
          </p:cNvPicPr>
          <p:nvPr/>
        </p:nvPicPr>
        <p:blipFill>
          <a:blip r:embed="rId4"/>
          <a:stretch>
            <a:fillRect/>
          </a:stretch>
        </p:blipFill>
        <p:spPr>
          <a:xfrm>
            <a:off x="0" y="450200"/>
            <a:ext cx="1210355" cy="1210355"/>
          </a:xfrm>
          <a:prstGeom prst="rect">
            <a:avLst/>
          </a:prstGeom>
        </p:spPr>
      </p:pic>
      <p:pic>
        <p:nvPicPr>
          <p:cNvPr id="7" name="Picture 6"/>
          <p:cNvPicPr>
            <a:picLocks noChangeAspect="1"/>
          </p:cNvPicPr>
          <p:nvPr/>
        </p:nvPicPr>
        <p:blipFill>
          <a:blip r:embed="rId5"/>
          <a:stretch>
            <a:fillRect/>
          </a:stretch>
        </p:blipFill>
        <p:spPr>
          <a:xfrm>
            <a:off x="10543216" y="95549"/>
            <a:ext cx="1531024" cy="1531024"/>
          </a:xfrm>
          <a:prstGeom prst="rect">
            <a:avLst/>
          </a:prstGeom>
        </p:spPr>
      </p:pic>
      <p:sp>
        <p:nvSpPr>
          <p:cNvPr id="5" name="Rectangle 4"/>
          <p:cNvSpPr/>
          <p:nvPr/>
        </p:nvSpPr>
        <p:spPr>
          <a:xfrm>
            <a:off x="488372" y="1915383"/>
            <a:ext cx="11357264" cy="830997"/>
          </a:xfrm>
          <a:prstGeom prst="rect">
            <a:avLst/>
          </a:prstGeom>
        </p:spPr>
        <p:txBody>
          <a:bodyPr wrap="square">
            <a:spAutoFit/>
          </a:bodyPr>
          <a:lstStyle/>
          <a:p>
            <a:r>
              <a:rPr lang="en-GB" sz="2400" dirty="0" err="1"/>
              <a:t>MainActivity.PopulateWithData</a:t>
            </a:r>
            <a:r>
              <a:rPr lang="en-GB" sz="2400" dirty="0"/>
              <a:t>() does the initialization and retrieval of items:</a:t>
            </a:r>
          </a:p>
          <a:p>
            <a:endParaRPr lang="en-GB" sz="2400" dirty="0"/>
          </a:p>
        </p:txBody>
      </p:sp>
      <p:sp>
        <p:nvSpPr>
          <p:cNvPr id="9" name="Rectangle 2"/>
          <p:cNvSpPr>
            <a:spLocks noChangeArrowheads="1"/>
          </p:cNvSpPr>
          <p:nvPr/>
        </p:nvSpPr>
        <p:spPr bwMode="auto">
          <a:xfrm>
            <a:off x="967435" y="2746380"/>
            <a:ext cx="10341293" cy="3170099"/>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569CD6"/>
                </a:solidFill>
                <a:effectLst/>
                <a:latin typeface="Consolas" panose="020B0609020204030204" pitchFamily="49" charset="0"/>
              </a:rPr>
              <a:t>private</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569CD6"/>
                </a:solidFill>
                <a:effectLst/>
                <a:latin typeface="Consolas" panose="020B0609020204030204" pitchFamily="49" charset="0"/>
              </a:rPr>
              <a:t>async</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a:ln>
                  <a:noFill/>
                </a:ln>
                <a:solidFill>
                  <a:srgbClr val="4EC9B0"/>
                </a:solidFill>
                <a:effectLst/>
                <a:latin typeface="Consolas" panose="020B0609020204030204" pitchFamily="49" charset="0"/>
              </a:rPr>
              <a:t>Task</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DCDCDC"/>
                </a:solidFill>
                <a:effectLst/>
                <a:latin typeface="Consolas" panose="020B0609020204030204" pitchFamily="49" charset="0"/>
              </a:rPr>
              <a:t>PopulateWithData</a:t>
            </a:r>
            <a:r>
              <a:rPr kumimoji="0" lang="en-US" altLang="en-US" sz="20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DCDCDC"/>
                </a:solidFill>
                <a:latin typeface="Consolas" panose="020B0609020204030204" pitchFamily="49" charset="0"/>
              </a:rPr>
              <a:t>          </a:t>
            </a:r>
            <a:r>
              <a:rPr kumimoji="0" lang="en-US" altLang="en-US" sz="2000" b="0" i="0" u="none" strike="noStrike" cap="none" normalizeH="0" baseline="0" dirty="0">
                <a:ln>
                  <a:noFill/>
                </a:ln>
                <a:solidFill>
                  <a:srgbClr val="569CD6"/>
                </a:solidFill>
                <a:effectLst/>
                <a:latin typeface="Consolas" panose="020B0609020204030204" pitchFamily="49" charset="0"/>
              </a:rPr>
              <a:t>await</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DCDCDC"/>
                </a:solidFill>
                <a:effectLst/>
                <a:latin typeface="Consolas" panose="020B0609020204030204" pitchFamily="49" charset="0"/>
              </a:rPr>
              <a:t>SaleItemDataService</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Instance</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Initialize</a:t>
            </a:r>
            <a:r>
              <a:rPr kumimoji="0" lang="en-US" altLang="en-US" sz="20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569CD6"/>
                </a:solidFill>
                <a:effectLst/>
                <a:latin typeface="Consolas" panose="020B0609020204030204" pitchFamily="49" charset="0"/>
              </a:rPr>
              <a:t>var</a:t>
            </a:r>
            <a:r>
              <a:rPr kumimoji="0" lang="en-US" altLang="en-US" sz="2000" b="0" i="0" u="none" strike="noStrike" cap="none" normalizeH="0" baseline="0" dirty="0">
                <a:ln>
                  <a:noFill/>
                </a:ln>
                <a:solidFill>
                  <a:srgbClr val="DCDCDC"/>
                </a:solidFill>
                <a:effectLst/>
                <a:latin typeface="Consolas" panose="020B0609020204030204" pitchFamily="49" charset="0"/>
              </a:rPr>
              <a:t> items </a:t>
            </a:r>
            <a:r>
              <a:rPr kumimoji="0" lang="en-US" altLang="en-US" sz="2000" b="0" i="0" u="none" strike="noStrike" cap="none" normalizeH="0" baseline="0" dirty="0">
                <a:ln>
                  <a:noFill/>
                </a:ln>
                <a:solidFill>
                  <a:srgbClr val="B4B4B4"/>
                </a:solidFill>
                <a:effectLst/>
                <a:latin typeface="Consolas" panose="020B0609020204030204" pitchFamily="49" charset="0"/>
              </a:rPr>
              <a:t>=</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a:ln>
                  <a:noFill/>
                </a:ln>
                <a:solidFill>
                  <a:srgbClr val="569CD6"/>
                </a:solidFill>
                <a:effectLst/>
                <a:latin typeface="Consolas" panose="020B0609020204030204" pitchFamily="49" charset="0"/>
              </a:rPr>
              <a:t>await</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DCDCDC"/>
                </a:solidFill>
                <a:effectLst/>
                <a:latin typeface="Consolas" panose="020B0609020204030204" pitchFamily="49" charset="0"/>
              </a:rPr>
              <a:t>SaleItemDataService</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Instance</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GetSaleItems</a:t>
            </a:r>
            <a:r>
              <a:rPr kumimoji="0" lang="en-US" altLang="en-US" sz="20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569CD6"/>
                </a:solidFill>
                <a:effectLst/>
                <a:latin typeface="Consolas" panose="020B0609020204030204" pitchFamily="49" charset="0"/>
              </a:rPr>
              <a:t>this</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saleItems</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Clear</a:t>
            </a:r>
            <a:r>
              <a:rPr kumimoji="0" lang="en-US" altLang="en-US" sz="20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569CD6"/>
                </a:solidFill>
                <a:effectLst/>
                <a:latin typeface="Consolas" panose="020B0609020204030204" pitchFamily="49" charset="0"/>
              </a:rPr>
              <a:t>this</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saleItems</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AddRange</a:t>
            </a:r>
            <a:r>
              <a:rPr kumimoji="0" lang="en-US" altLang="en-US" sz="2000" b="0" i="0" u="none" strike="noStrike" cap="none" normalizeH="0" baseline="0" dirty="0">
                <a:ln>
                  <a:noFill/>
                </a:ln>
                <a:solidFill>
                  <a:srgbClr val="DCDCDC"/>
                </a:solidFill>
                <a:effectLst/>
                <a:latin typeface="Consolas" panose="020B0609020204030204" pitchFamily="49" charset="0"/>
              </a:rPr>
              <a:t>(items);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569CD6"/>
                </a:solidFill>
                <a:effectLst/>
                <a:latin typeface="Consolas" panose="020B0609020204030204" pitchFamily="49" charset="0"/>
              </a:rPr>
              <a:t>var</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DCDCDC"/>
                </a:solidFill>
                <a:effectLst/>
                <a:latin typeface="Consolas" panose="020B0609020204030204" pitchFamily="49" charset="0"/>
              </a:rPr>
              <a:t>dummyItemPosition</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a:ln>
                  <a:noFill/>
                </a:ln>
                <a:solidFill>
                  <a:srgbClr val="B4B4B4"/>
                </a:solidFill>
                <a:effectLst/>
                <a:latin typeface="Consolas" panose="020B0609020204030204" pitchFamily="49" charset="0"/>
              </a:rPr>
              <a:t>=</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569CD6"/>
                </a:solidFill>
                <a:effectLst/>
                <a:latin typeface="Consolas" panose="020B0609020204030204" pitchFamily="49" charset="0"/>
              </a:rPr>
              <a:t>this</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saleItems</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Count</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a:ln>
                  <a:noFill/>
                </a:ln>
                <a:solidFill>
                  <a:srgbClr val="B4B4B4"/>
                </a:solidFill>
                <a:effectLst/>
                <a:latin typeface="Consolas" panose="020B0609020204030204" pitchFamily="49" charset="0"/>
              </a:rPr>
              <a:t>==</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a:ln>
                  <a:noFill/>
                </a:ln>
                <a:solidFill>
                  <a:srgbClr val="B5CEA8"/>
                </a:solidFill>
                <a:effectLst/>
                <a:latin typeface="Consolas" panose="020B0609020204030204" pitchFamily="49" charset="0"/>
              </a:rPr>
              <a:t>0</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a:ln>
                  <a:noFill/>
                </a:ln>
                <a:solidFill>
                  <a:srgbClr val="B4B4B4"/>
                </a:solidFill>
                <a:effectLst/>
                <a:latin typeface="Consolas" panose="020B0609020204030204" pitchFamily="49" charset="0"/>
              </a:rPr>
              <a:t>?</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a:ln>
                  <a:noFill/>
                </a:ln>
                <a:solidFill>
                  <a:srgbClr val="B5CEA8"/>
                </a:solidFill>
                <a:effectLst/>
                <a:latin typeface="Consolas" panose="020B0609020204030204" pitchFamily="49" charset="0"/>
              </a:rPr>
              <a:t>0</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a:ln>
                  <a:noFill/>
                </a:ln>
                <a:solidFill>
                  <a:srgbClr val="B4B4B4"/>
                </a:solidFill>
                <a:effectLst/>
                <a:latin typeface="Consolas" panose="020B0609020204030204" pitchFamily="49" charset="0"/>
              </a:rPr>
              <a:t>:</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a:ln>
                  <a:noFill/>
                </a:ln>
                <a:solidFill>
                  <a:srgbClr val="B5CEA8"/>
                </a:solidFill>
                <a:effectLst/>
                <a:latin typeface="Consolas" panose="020B0609020204030204" pitchFamily="49" charset="0"/>
              </a:rPr>
              <a:t>1</a:t>
            </a:r>
            <a:r>
              <a:rPr kumimoji="0" lang="en-US" altLang="en-US" sz="20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569CD6"/>
                </a:solidFill>
                <a:effectLst/>
                <a:latin typeface="Consolas" panose="020B0609020204030204" pitchFamily="49" charset="0"/>
              </a:rPr>
              <a:t>this</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saleItems</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Insert</a:t>
            </a:r>
            <a:r>
              <a:rPr kumimoji="0" lang="en-US" altLang="en-US" sz="2000" b="0" i="0" u="none" strike="noStrike" cap="none" normalizeH="0" baseline="0" dirty="0">
                <a:ln>
                  <a:noFill/>
                </a:ln>
                <a:solidFill>
                  <a:srgbClr val="DCDCDC"/>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dummyItemPosition</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a:ln>
                  <a:noFill/>
                </a:ln>
                <a:solidFill>
                  <a:srgbClr val="569CD6"/>
                </a:solidFill>
                <a:effectLst/>
                <a:latin typeface="Consolas" panose="020B0609020204030204" pitchFamily="49" charset="0"/>
              </a:rPr>
              <a:t>default</a:t>
            </a:r>
            <a:r>
              <a:rPr kumimoji="0" lang="en-US" altLang="en-US" sz="2000" b="0" i="0" u="none" strike="noStrike" cap="none" normalizeH="0" baseline="0" dirty="0">
                <a:ln>
                  <a:noFill/>
                </a:ln>
                <a:solidFill>
                  <a:srgbClr val="DCDCDC"/>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SaleItem</a:t>
            </a:r>
            <a:r>
              <a:rPr kumimoji="0" lang="en-US" altLang="en-US" sz="20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569CD6"/>
                </a:solidFill>
                <a:effectLst/>
                <a:latin typeface="Consolas" panose="020B0609020204030204" pitchFamily="49" charset="0"/>
              </a:rPr>
              <a:t>this</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saleRecyclerAdapter</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NotifyDataSetChanged</a:t>
            </a:r>
            <a:r>
              <a:rPr kumimoji="0" lang="en-US" altLang="en-US" sz="20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DCDCDC"/>
                </a:solidFill>
                <a:effectLst/>
                <a:latin typeface="Consolas" panose="020B06090202040302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1" name="Rectangle 10"/>
          <p:cNvSpPr/>
          <p:nvPr/>
        </p:nvSpPr>
        <p:spPr>
          <a:xfrm>
            <a:off x="488372" y="6164179"/>
            <a:ext cx="9283433" cy="461665"/>
          </a:xfrm>
          <a:prstGeom prst="rect">
            <a:avLst/>
          </a:prstGeom>
        </p:spPr>
        <p:txBody>
          <a:bodyPr wrap="square">
            <a:spAutoFit/>
          </a:bodyPr>
          <a:lstStyle/>
          <a:p>
            <a:r>
              <a:rPr lang="en-US" sz="2400" dirty="0"/>
              <a:t>Initialization happens during </a:t>
            </a:r>
            <a:r>
              <a:rPr lang="en-US" sz="2400" dirty="0" err="1"/>
              <a:t>ViewDidLoad</a:t>
            </a:r>
            <a:r>
              <a:rPr lang="en-US" sz="2400" dirty="0"/>
              <a:t>().</a:t>
            </a:r>
          </a:p>
        </p:txBody>
      </p:sp>
    </p:spTree>
    <p:extLst>
      <p:ext uri="{BB962C8B-B14F-4D97-AF65-F5344CB8AC3E}">
        <p14:creationId xmlns:p14="http://schemas.microsoft.com/office/powerpoint/2010/main" val="74147226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Set up Offline Data Sync in client side</a:t>
            </a:r>
          </a:p>
          <a:p>
            <a:r>
              <a:rPr lang="en-GB" sz="2800" b="1" dirty="0"/>
              <a:t>Windows 10 Mobile</a:t>
            </a:r>
            <a:endParaRPr lang="en-US" sz="2800" b="1" dirty="0"/>
          </a:p>
        </p:txBody>
      </p:sp>
      <p:pic>
        <p:nvPicPr>
          <p:cNvPr id="4" name="Picture 3"/>
          <p:cNvPicPr>
            <a:picLocks noChangeAspect="1"/>
          </p:cNvPicPr>
          <p:nvPr/>
        </p:nvPicPr>
        <p:blipFill>
          <a:blip r:embed="rId4"/>
          <a:stretch>
            <a:fillRect/>
          </a:stretch>
        </p:blipFill>
        <p:spPr>
          <a:xfrm>
            <a:off x="146050" y="634350"/>
            <a:ext cx="882650" cy="882650"/>
          </a:xfrm>
          <a:prstGeom prst="rect">
            <a:avLst/>
          </a:prstGeom>
        </p:spPr>
      </p:pic>
      <p:pic>
        <p:nvPicPr>
          <p:cNvPr id="7" name="Picture 6"/>
          <p:cNvPicPr>
            <a:picLocks noChangeAspect="1"/>
          </p:cNvPicPr>
          <p:nvPr/>
        </p:nvPicPr>
        <p:blipFill>
          <a:blip r:embed="rId5"/>
          <a:stretch>
            <a:fillRect/>
          </a:stretch>
        </p:blipFill>
        <p:spPr>
          <a:xfrm>
            <a:off x="10543216" y="95549"/>
            <a:ext cx="1531024" cy="1531024"/>
          </a:xfrm>
          <a:prstGeom prst="rect">
            <a:avLst/>
          </a:prstGeom>
        </p:spPr>
      </p:pic>
      <p:sp>
        <p:nvSpPr>
          <p:cNvPr id="2" name="Rectangle 1"/>
          <p:cNvSpPr>
            <a:spLocks noChangeArrowheads="1"/>
          </p:cNvSpPr>
          <p:nvPr/>
        </p:nvSpPr>
        <p:spPr bwMode="auto">
          <a:xfrm>
            <a:off x="3331115" y="4464158"/>
            <a:ext cx="8376011" cy="1815882"/>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69CD6"/>
                </a:solidFill>
                <a:effectLst/>
                <a:latin typeface="Consolas" panose="020B0609020204030204" pitchFamily="49" charset="0"/>
              </a:rPr>
              <a:t>private</a:t>
            </a:r>
            <a:r>
              <a:rPr kumimoji="0" lang="en-US" altLang="en-US" sz="1600" b="0" i="0" u="none" strike="noStrike" cap="none" normalizeH="0" baseline="0" dirty="0">
                <a:ln>
                  <a:noFill/>
                </a:ln>
                <a:solidFill>
                  <a:srgbClr val="DCDCDC"/>
                </a:solidFill>
                <a:effectLst/>
                <a:latin typeface="Consolas" panose="020B0609020204030204" pitchFamily="49" charset="0"/>
              </a:rPr>
              <a:t> </a:t>
            </a:r>
            <a:r>
              <a:rPr kumimoji="0" lang="en-US" altLang="en-US" sz="1600" b="0" i="0" u="none" strike="noStrike" cap="none" normalizeH="0" baseline="0" dirty="0" err="1">
                <a:ln>
                  <a:noFill/>
                </a:ln>
                <a:solidFill>
                  <a:srgbClr val="569CD6"/>
                </a:solidFill>
                <a:effectLst/>
                <a:latin typeface="Consolas" panose="020B0609020204030204" pitchFamily="49" charset="0"/>
              </a:rPr>
              <a:t>async</a:t>
            </a:r>
            <a:r>
              <a:rPr kumimoji="0" lang="en-US" altLang="en-US" sz="1600" b="0" i="0" u="none" strike="noStrike" cap="none" normalizeH="0" baseline="0" dirty="0">
                <a:ln>
                  <a:noFill/>
                </a:ln>
                <a:solidFill>
                  <a:srgbClr val="DCDCDC"/>
                </a:solidFill>
                <a:effectLst/>
                <a:latin typeface="Consolas" panose="020B0609020204030204" pitchFamily="49" charset="0"/>
              </a:rPr>
              <a:t> </a:t>
            </a:r>
            <a:r>
              <a:rPr kumimoji="0" lang="en-US" altLang="en-US" sz="1600" b="0" i="0" u="none" strike="noStrike" cap="none" normalizeH="0" baseline="0" dirty="0">
                <a:ln>
                  <a:noFill/>
                </a:ln>
                <a:solidFill>
                  <a:srgbClr val="4EC9B0"/>
                </a:solidFill>
                <a:effectLst/>
                <a:latin typeface="Consolas" panose="020B0609020204030204" pitchFamily="49" charset="0"/>
              </a:rPr>
              <a:t>Task</a:t>
            </a:r>
            <a:r>
              <a:rPr kumimoji="0" lang="en-US" altLang="en-US" sz="1600" b="0" i="0" u="none" strike="noStrike" cap="none" normalizeH="0" baseline="0" dirty="0">
                <a:ln>
                  <a:noFill/>
                </a:ln>
                <a:solidFill>
                  <a:srgbClr val="DCDCDC"/>
                </a:solidFill>
                <a:effectLst/>
                <a:latin typeface="Consolas" panose="020B0609020204030204" pitchFamily="49" charset="0"/>
              </a:rPr>
              <a:t> </a:t>
            </a:r>
            <a:r>
              <a:rPr kumimoji="0" lang="en-US" altLang="en-US" sz="1600" b="0" i="0" u="none" strike="noStrike" cap="none" normalizeH="0" baseline="0" dirty="0" err="1">
                <a:ln>
                  <a:noFill/>
                </a:ln>
                <a:solidFill>
                  <a:srgbClr val="DCDCDC"/>
                </a:solidFill>
                <a:effectLst/>
                <a:latin typeface="Consolas" panose="020B0609020204030204" pitchFamily="49" charset="0"/>
              </a:rPr>
              <a:t>UpdateList</a:t>
            </a:r>
            <a:r>
              <a:rPr kumimoji="0" lang="en-US" altLang="en-US" sz="16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Consolas" panose="020B0609020204030204" pitchFamily="49" charset="0"/>
              </a:rPr>
              <a:t>           </a:t>
            </a:r>
            <a:r>
              <a:rPr kumimoji="0" lang="en-US" altLang="en-US" sz="1600" b="0" i="0" u="none" strike="noStrike" cap="none" normalizeH="0" baseline="0" dirty="0" err="1">
                <a:ln>
                  <a:noFill/>
                </a:ln>
                <a:solidFill>
                  <a:srgbClr val="4EC9B0"/>
                </a:solidFill>
                <a:effectLst/>
                <a:latin typeface="Consolas" panose="020B0609020204030204" pitchFamily="49" charset="0"/>
              </a:rPr>
              <a:t>VisualStateManager</a:t>
            </a:r>
            <a:r>
              <a:rPr kumimoji="0" lang="en-US" altLang="en-US" sz="1600" b="0" i="0" u="none" strike="noStrike" cap="none" normalizeH="0" baseline="0" dirty="0" err="1">
                <a:ln>
                  <a:noFill/>
                </a:ln>
                <a:solidFill>
                  <a:srgbClr val="B4B4B4"/>
                </a:solidFill>
                <a:effectLst/>
                <a:latin typeface="Consolas" panose="020B0609020204030204" pitchFamily="49" charset="0"/>
              </a:rPr>
              <a:t>.</a:t>
            </a:r>
            <a:r>
              <a:rPr kumimoji="0" lang="en-US" altLang="en-US" sz="1600" b="0" i="0" u="none" strike="noStrike" cap="none" normalizeH="0" baseline="0" dirty="0" err="1">
                <a:ln>
                  <a:noFill/>
                </a:ln>
                <a:solidFill>
                  <a:srgbClr val="DCDCDC"/>
                </a:solidFill>
                <a:effectLst/>
                <a:latin typeface="Consolas" panose="020B0609020204030204" pitchFamily="49" charset="0"/>
              </a:rPr>
              <a:t>GoToState</a:t>
            </a:r>
            <a:r>
              <a:rPr kumimoji="0" lang="en-US" altLang="en-US" sz="1600" b="0" i="0" u="none" strike="noStrike" cap="none" normalizeH="0" baseline="0" dirty="0">
                <a:ln>
                  <a:noFill/>
                </a:ln>
                <a:solidFill>
                  <a:srgbClr val="DCDCDC"/>
                </a:solidFill>
                <a:effectLst/>
                <a:latin typeface="Consolas" panose="020B0609020204030204" pitchFamily="49" charset="0"/>
              </a:rPr>
              <a:t>(</a:t>
            </a:r>
            <a:r>
              <a:rPr kumimoji="0" lang="en-US" altLang="en-US" sz="1600" b="0" i="0" u="none" strike="noStrike" cap="none" normalizeH="0" baseline="0" dirty="0">
                <a:ln>
                  <a:noFill/>
                </a:ln>
                <a:solidFill>
                  <a:srgbClr val="569CD6"/>
                </a:solidFill>
                <a:effectLst/>
                <a:latin typeface="Consolas" panose="020B0609020204030204" pitchFamily="49" charset="0"/>
              </a:rPr>
              <a:t>this</a:t>
            </a:r>
            <a:r>
              <a:rPr kumimoji="0" lang="en-US" altLang="en-US" sz="1600" b="0" i="0" u="none" strike="noStrike" cap="none" normalizeH="0" baseline="0" dirty="0">
                <a:ln>
                  <a:noFill/>
                </a:ln>
                <a:solidFill>
                  <a:srgbClr val="DCDCDC"/>
                </a:solidFill>
                <a:effectLst/>
                <a:latin typeface="Consolas" panose="020B0609020204030204" pitchFamily="49" charset="0"/>
              </a:rPr>
              <a:t>, </a:t>
            </a:r>
            <a:r>
              <a:rPr kumimoji="0" lang="en-US" altLang="en-US" sz="1600" b="0" i="0" u="none" strike="noStrike" cap="none" normalizeH="0" baseline="0" dirty="0" err="1">
                <a:ln>
                  <a:noFill/>
                </a:ln>
                <a:solidFill>
                  <a:srgbClr val="DCDCDC"/>
                </a:solidFill>
                <a:effectLst/>
                <a:latin typeface="Consolas" panose="020B0609020204030204" pitchFamily="49" charset="0"/>
              </a:rPr>
              <a:t>LoadingState</a:t>
            </a:r>
            <a:r>
              <a:rPr kumimoji="0" lang="en-US" altLang="en-US" sz="1600" b="0" i="0" u="none" strike="noStrike" cap="none" normalizeH="0" baseline="0" dirty="0" err="1">
                <a:ln>
                  <a:noFill/>
                </a:ln>
                <a:solidFill>
                  <a:srgbClr val="B4B4B4"/>
                </a:solidFill>
                <a:effectLst/>
                <a:latin typeface="Consolas" panose="020B0609020204030204" pitchFamily="49" charset="0"/>
              </a:rPr>
              <a:t>.</a:t>
            </a:r>
            <a:r>
              <a:rPr kumimoji="0" lang="en-US" altLang="en-US" sz="1600" b="0" i="0" u="none" strike="noStrike" cap="none" normalizeH="0" baseline="0" dirty="0" err="1">
                <a:ln>
                  <a:noFill/>
                </a:ln>
                <a:solidFill>
                  <a:srgbClr val="DCDCDC"/>
                </a:solidFill>
                <a:effectLst/>
                <a:latin typeface="Consolas" panose="020B0609020204030204" pitchFamily="49" charset="0"/>
              </a:rPr>
              <a:t>Name</a:t>
            </a:r>
            <a:r>
              <a:rPr kumimoji="0" lang="en-US" altLang="en-US" sz="1600" b="0" i="0" u="none" strike="noStrike" cap="none" normalizeH="0" baseline="0" dirty="0">
                <a:ln>
                  <a:noFill/>
                </a:ln>
                <a:solidFill>
                  <a:srgbClr val="DCDCDC"/>
                </a:solidFill>
                <a:effectLst/>
                <a:latin typeface="Consolas" panose="020B0609020204030204" pitchFamily="49" charset="0"/>
              </a:rPr>
              <a:t>, </a:t>
            </a:r>
            <a:r>
              <a:rPr kumimoji="0" lang="en-US" altLang="en-US" sz="1600" b="0" i="0" u="none" strike="noStrike" cap="none" normalizeH="0" baseline="0" dirty="0">
                <a:ln>
                  <a:noFill/>
                </a:ln>
                <a:solidFill>
                  <a:srgbClr val="569CD6"/>
                </a:solidFill>
                <a:effectLst/>
                <a:latin typeface="Consolas" panose="020B0609020204030204" pitchFamily="49" charset="0"/>
              </a:rPr>
              <a:t>true</a:t>
            </a:r>
            <a:r>
              <a:rPr kumimoji="0" lang="en-US" altLang="en-US" sz="16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Consolas" panose="020B0609020204030204" pitchFamily="49" charset="0"/>
              </a:rPr>
              <a:t>           </a:t>
            </a:r>
            <a:r>
              <a:rPr kumimoji="0" lang="en-US" altLang="en-US" sz="1600" b="0" i="0" u="none" strike="noStrike" cap="none" normalizeH="0" baseline="0" dirty="0" err="1">
                <a:ln>
                  <a:noFill/>
                </a:ln>
                <a:solidFill>
                  <a:srgbClr val="569CD6"/>
                </a:solidFill>
                <a:effectLst/>
                <a:latin typeface="Consolas" panose="020B0609020204030204" pitchFamily="49" charset="0"/>
              </a:rPr>
              <a:t>var</a:t>
            </a:r>
            <a:r>
              <a:rPr kumimoji="0" lang="en-US" altLang="en-US" sz="1600" b="0" i="0" u="none" strike="noStrike" cap="none" normalizeH="0" baseline="0" dirty="0">
                <a:ln>
                  <a:noFill/>
                </a:ln>
                <a:solidFill>
                  <a:srgbClr val="DCDCDC"/>
                </a:solidFill>
                <a:effectLst/>
                <a:latin typeface="Consolas" panose="020B0609020204030204" pitchFamily="49" charset="0"/>
              </a:rPr>
              <a:t> items </a:t>
            </a:r>
            <a:r>
              <a:rPr kumimoji="0" lang="en-US" altLang="en-US" sz="1600" b="0" i="0" u="none" strike="noStrike" cap="none" normalizeH="0" baseline="0" dirty="0">
                <a:ln>
                  <a:noFill/>
                </a:ln>
                <a:solidFill>
                  <a:srgbClr val="B4B4B4"/>
                </a:solidFill>
                <a:effectLst/>
                <a:latin typeface="Consolas" panose="020B0609020204030204" pitchFamily="49" charset="0"/>
              </a:rPr>
              <a:t>=</a:t>
            </a:r>
            <a:r>
              <a:rPr kumimoji="0" lang="en-US" altLang="en-US" sz="1600" b="0" i="0" u="none" strike="noStrike" cap="none" normalizeH="0" baseline="0" dirty="0">
                <a:ln>
                  <a:noFill/>
                </a:ln>
                <a:solidFill>
                  <a:srgbClr val="DCDCDC"/>
                </a:solidFill>
                <a:effectLst/>
                <a:latin typeface="Consolas" panose="020B0609020204030204" pitchFamily="49" charset="0"/>
              </a:rPr>
              <a:t> </a:t>
            </a:r>
            <a:r>
              <a:rPr kumimoji="0" lang="en-US" altLang="en-US" sz="1600" b="0" i="0" u="none" strike="noStrike" cap="none" normalizeH="0" baseline="0" dirty="0">
                <a:ln>
                  <a:noFill/>
                </a:ln>
                <a:solidFill>
                  <a:srgbClr val="569CD6"/>
                </a:solidFill>
                <a:effectLst/>
                <a:latin typeface="Consolas" panose="020B0609020204030204" pitchFamily="49" charset="0"/>
              </a:rPr>
              <a:t>await</a:t>
            </a:r>
            <a:r>
              <a:rPr kumimoji="0" lang="en-US" altLang="en-US" sz="1600" b="0" i="0" u="none" strike="noStrike" cap="none" normalizeH="0" baseline="0" dirty="0">
                <a:ln>
                  <a:noFill/>
                </a:ln>
                <a:solidFill>
                  <a:srgbClr val="DCDCDC"/>
                </a:solidFill>
                <a:effectLst/>
                <a:latin typeface="Consolas" panose="020B0609020204030204" pitchFamily="49" charset="0"/>
              </a:rPr>
              <a:t> </a:t>
            </a:r>
            <a:r>
              <a:rPr kumimoji="0" lang="en-US" altLang="en-US" sz="1600" b="0" i="0" u="none" strike="noStrike" cap="none" normalizeH="0" baseline="0" dirty="0" err="1">
                <a:ln>
                  <a:noFill/>
                </a:ln>
                <a:solidFill>
                  <a:srgbClr val="4EC9B0"/>
                </a:solidFill>
                <a:effectLst/>
                <a:latin typeface="Consolas" panose="020B0609020204030204" pitchFamily="49" charset="0"/>
              </a:rPr>
              <a:t>SaleItemDataService</a:t>
            </a:r>
            <a:r>
              <a:rPr kumimoji="0" lang="en-US" altLang="en-US" sz="1600" b="0" i="0" u="none" strike="noStrike" cap="none" normalizeH="0" baseline="0" dirty="0" err="1">
                <a:ln>
                  <a:noFill/>
                </a:ln>
                <a:solidFill>
                  <a:srgbClr val="B4B4B4"/>
                </a:solidFill>
                <a:effectLst/>
                <a:latin typeface="Consolas" panose="020B0609020204030204" pitchFamily="49" charset="0"/>
              </a:rPr>
              <a:t>.</a:t>
            </a:r>
            <a:r>
              <a:rPr kumimoji="0" lang="en-US" altLang="en-US" sz="1600" b="0" i="0" u="none" strike="noStrike" cap="none" normalizeH="0" baseline="0" dirty="0" err="1">
                <a:ln>
                  <a:noFill/>
                </a:ln>
                <a:solidFill>
                  <a:srgbClr val="DCDCDC"/>
                </a:solidFill>
                <a:effectLst/>
                <a:latin typeface="Consolas" panose="020B0609020204030204" pitchFamily="49" charset="0"/>
              </a:rPr>
              <a:t>Instance</a:t>
            </a:r>
            <a:r>
              <a:rPr kumimoji="0" lang="en-US" altLang="en-US" sz="1600" b="0" i="0" u="none" strike="noStrike" cap="none" normalizeH="0" baseline="0" dirty="0" err="1">
                <a:ln>
                  <a:noFill/>
                </a:ln>
                <a:solidFill>
                  <a:srgbClr val="B4B4B4"/>
                </a:solidFill>
                <a:effectLst/>
                <a:latin typeface="Consolas" panose="020B0609020204030204" pitchFamily="49" charset="0"/>
              </a:rPr>
              <a:t>.</a:t>
            </a:r>
            <a:r>
              <a:rPr kumimoji="0" lang="en-US" altLang="en-US" sz="1600" b="0" i="0" u="none" strike="noStrike" cap="none" normalizeH="0" baseline="0" dirty="0" err="1">
                <a:ln>
                  <a:noFill/>
                </a:ln>
                <a:solidFill>
                  <a:srgbClr val="DCDCDC"/>
                </a:solidFill>
                <a:effectLst/>
                <a:latin typeface="Consolas" panose="020B0609020204030204" pitchFamily="49" charset="0"/>
              </a:rPr>
              <a:t>GetSaleItems</a:t>
            </a:r>
            <a:r>
              <a:rPr kumimoji="0" lang="en-US" altLang="en-US" sz="16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Consolas" panose="020B0609020204030204" pitchFamily="49" charset="0"/>
              </a:rPr>
              <a:t>           </a:t>
            </a:r>
            <a:r>
              <a:rPr kumimoji="0" lang="en-US" altLang="en-US" sz="1600" b="0" i="0" u="none" strike="noStrike" cap="none" normalizeH="0" baseline="0" dirty="0" err="1">
                <a:ln>
                  <a:noFill/>
                </a:ln>
                <a:solidFill>
                  <a:srgbClr val="569CD6"/>
                </a:solidFill>
                <a:effectLst/>
                <a:latin typeface="Consolas" panose="020B0609020204030204" pitchFamily="49" charset="0"/>
              </a:rPr>
              <a:t>this</a:t>
            </a:r>
            <a:r>
              <a:rPr kumimoji="0" lang="en-US" altLang="en-US" sz="1600" b="0" i="0" u="none" strike="noStrike" cap="none" normalizeH="0" baseline="0" dirty="0" err="1">
                <a:ln>
                  <a:noFill/>
                </a:ln>
                <a:solidFill>
                  <a:srgbClr val="B4B4B4"/>
                </a:solidFill>
                <a:effectLst/>
                <a:latin typeface="Consolas" panose="020B0609020204030204" pitchFamily="49" charset="0"/>
              </a:rPr>
              <a:t>.</a:t>
            </a:r>
            <a:r>
              <a:rPr kumimoji="0" lang="en-US" altLang="en-US" sz="1600" b="0" i="0" u="none" strike="noStrike" cap="none" normalizeH="0" baseline="0" dirty="0" err="1">
                <a:ln>
                  <a:noFill/>
                </a:ln>
                <a:solidFill>
                  <a:srgbClr val="DCDCDC"/>
                </a:solidFill>
                <a:effectLst/>
                <a:latin typeface="Consolas" panose="020B0609020204030204" pitchFamily="49" charset="0"/>
              </a:rPr>
              <a:t>saleItemList</a:t>
            </a:r>
            <a:r>
              <a:rPr kumimoji="0" lang="en-US" altLang="en-US" sz="1600" b="0" i="0" u="none" strike="noStrike" cap="none" normalizeH="0" baseline="0" dirty="0" err="1">
                <a:ln>
                  <a:noFill/>
                </a:ln>
                <a:solidFill>
                  <a:srgbClr val="B4B4B4"/>
                </a:solidFill>
                <a:effectLst/>
                <a:latin typeface="Consolas" panose="020B0609020204030204" pitchFamily="49" charset="0"/>
              </a:rPr>
              <a:t>.</a:t>
            </a:r>
            <a:r>
              <a:rPr kumimoji="0" lang="en-US" altLang="en-US" sz="1600" b="0" i="0" u="none" strike="noStrike" cap="none" normalizeH="0" baseline="0" dirty="0" err="1">
                <a:ln>
                  <a:noFill/>
                </a:ln>
                <a:solidFill>
                  <a:srgbClr val="DCDCDC"/>
                </a:solidFill>
                <a:effectLst/>
                <a:latin typeface="Consolas" panose="020B0609020204030204" pitchFamily="49" charset="0"/>
              </a:rPr>
              <a:t>ItemsSource</a:t>
            </a:r>
            <a:r>
              <a:rPr kumimoji="0" lang="en-US" altLang="en-US" sz="1600" b="0" i="0" u="none" strike="noStrike" cap="none" normalizeH="0" baseline="0" dirty="0">
                <a:ln>
                  <a:noFill/>
                </a:ln>
                <a:solidFill>
                  <a:srgbClr val="DCDCDC"/>
                </a:solidFill>
                <a:effectLst/>
                <a:latin typeface="Consolas" panose="020B0609020204030204" pitchFamily="49" charset="0"/>
              </a:rPr>
              <a:t> </a:t>
            </a:r>
            <a:r>
              <a:rPr kumimoji="0" lang="en-US" altLang="en-US" sz="1600" b="0" i="0" u="none" strike="noStrike" cap="none" normalizeH="0" baseline="0" dirty="0">
                <a:ln>
                  <a:noFill/>
                </a:ln>
                <a:solidFill>
                  <a:srgbClr val="B4B4B4"/>
                </a:solidFill>
                <a:effectLst/>
                <a:latin typeface="Consolas" panose="020B0609020204030204" pitchFamily="49" charset="0"/>
              </a:rPr>
              <a:t>=</a:t>
            </a:r>
            <a:r>
              <a:rPr kumimoji="0" lang="en-US" altLang="en-US" sz="1600" b="0" i="0" u="none" strike="noStrike" cap="none" normalizeH="0" baseline="0" dirty="0">
                <a:ln>
                  <a:noFill/>
                </a:ln>
                <a:solidFill>
                  <a:srgbClr val="DCDCDC"/>
                </a:solidFill>
                <a:effectLst/>
                <a:latin typeface="Consolas" panose="020B0609020204030204" pitchFamily="49" charset="0"/>
              </a:rPr>
              <a:t> items;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EC9B0"/>
                </a:solidFill>
                <a:effectLst/>
                <a:latin typeface="Consolas" panose="020B0609020204030204" pitchFamily="49" charset="0"/>
              </a:rPr>
              <a:t>           </a:t>
            </a:r>
            <a:r>
              <a:rPr kumimoji="0" lang="en-US" altLang="en-US" sz="1600" b="0" i="0" u="none" strike="noStrike" cap="none" normalizeH="0" baseline="0" dirty="0" err="1">
                <a:ln>
                  <a:noFill/>
                </a:ln>
                <a:solidFill>
                  <a:srgbClr val="4EC9B0"/>
                </a:solidFill>
                <a:effectLst/>
                <a:latin typeface="Consolas" panose="020B0609020204030204" pitchFamily="49" charset="0"/>
              </a:rPr>
              <a:t>VisualStateManager</a:t>
            </a:r>
            <a:r>
              <a:rPr kumimoji="0" lang="en-US" altLang="en-US" sz="1600" b="0" i="0" u="none" strike="noStrike" cap="none" normalizeH="0" baseline="0" dirty="0" err="1">
                <a:ln>
                  <a:noFill/>
                </a:ln>
                <a:solidFill>
                  <a:srgbClr val="B4B4B4"/>
                </a:solidFill>
                <a:effectLst/>
                <a:latin typeface="Consolas" panose="020B0609020204030204" pitchFamily="49" charset="0"/>
              </a:rPr>
              <a:t>.</a:t>
            </a:r>
            <a:r>
              <a:rPr kumimoji="0" lang="en-US" altLang="en-US" sz="1600" b="0" i="0" u="none" strike="noStrike" cap="none" normalizeH="0" baseline="0" dirty="0" err="1">
                <a:ln>
                  <a:noFill/>
                </a:ln>
                <a:solidFill>
                  <a:srgbClr val="DCDCDC"/>
                </a:solidFill>
                <a:effectLst/>
                <a:latin typeface="Consolas" panose="020B0609020204030204" pitchFamily="49" charset="0"/>
              </a:rPr>
              <a:t>GoToState</a:t>
            </a:r>
            <a:r>
              <a:rPr kumimoji="0" lang="en-US" altLang="en-US" sz="1600" b="0" i="0" u="none" strike="noStrike" cap="none" normalizeH="0" baseline="0" dirty="0">
                <a:ln>
                  <a:noFill/>
                </a:ln>
                <a:solidFill>
                  <a:srgbClr val="DCDCDC"/>
                </a:solidFill>
                <a:effectLst/>
                <a:latin typeface="Consolas" panose="020B0609020204030204" pitchFamily="49" charset="0"/>
              </a:rPr>
              <a:t>(</a:t>
            </a:r>
            <a:r>
              <a:rPr kumimoji="0" lang="en-US" altLang="en-US" sz="1600" b="0" i="0" u="none" strike="noStrike" cap="none" normalizeH="0" baseline="0" dirty="0">
                <a:ln>
                  <a:noFill/>
                </a:ln>
                <a:solidFill>
                  <a:srgbClr val="569CD6"/>
                </a:solidFill>
                <a:effectLst/>
                <a:latin typeface="Consolas" panose="020B0609020204030204" pitchFamily="49" charset="0"/>
              </a:rPr>
              <a:t>this</a:t>
            </a:r>
            <a:r>
              <a:rPr kumimoji="0" lang="en-US" altLang="en-US" sz="1600" b="0" i="0" u="none" strike="noStrike" cap="none" normalizeH="0" baseline="0" dirty="0">
                <a:ln>
                  <a:noFill/>
                </a:ln>
                <a:solidFill>
                  <a:srgbClr val="DCDCDC"/>
                </a:solidFill>
                <a:effectLst/>
                <a:latin typeface="Consolas" panose="020B0609020204030204" pitchFamily="49" charset="0"/>
              </a:rPr>
              <a:t>, </a:t>
            </a:r>
            <a:r>
              <a:rPr kumimoji="0" lang="en-US" altLang="en-US" sz="1600" b="0" i="0" u="none" strike="noStrike" cap="none" normalizeH="0" baseline="0" dirty="0" err="1">
                <a:ln>
                  <a:noFill/>
                </a:ln>
                <a:solidFill>
                  <a:srgbClr val="DCDCDC"/>
                </a:solidFill>
                <a:effectLst/>
                <a:latin typeface="Consolas" panose="020B0609020204030204" pitchFamily="49" charset="0"/>
              </a:rPr>
              <a:t>LoadedState</a:t>
            </a:r>
            <a:r>
              <a:rPr kumimoji="0" lang="en-US" altLang="en-US" sz="1600" b="0" i="0" u="none" strike="noStrike" cap="none" normalizeH="0" baseline="0" dirty="0" err="1">
                <a:ln>
                  <a:noFill/>
                </a:ln>
                <a:solidFill>
                  <a:srgbClr val="B4B4B4"/>
                </a:solidFill>
                <a:effectLst/>
                <a:latin typeface="Consolas" panose="020B0609020204030204" pitchFamily="49" charset="0"/>
              </a:rPr>
              <a:t>.</a:t>
            </a:r>
            <a:r>
              <a:rPr kumimoji="0" lang="en-US" altLang="en-US" sz="1600" b="0" i="0" u="none" strike="noStrike" cap="none" normalizeH="0" baseline="0" dirty="0" err="1">
                <a:ln>
                  <a:noFill/>
                </a:ln>
                <a:solidFill>
                  <a:srgbClr val="DCDCDC"/>
                </a:solidFill>
                <a:effectLst/>
                <a:latin typeface="Consolas" panose="020B0609020204030204" pitchFamily="49" charset="0"/>
              </a:rPr>
              <a:t>Name</a:t>
            </a:r>
            <a:r>
              <a:rPr kumimoji="0" lang="en-US" altLang="en-US" sz="1600" b="0" i="0" u="none" strike="noStrike" cap="none" normalizeH="0" baseline="0" dirty="0">
                <a:ln>
                  <a:noFill/>
                </a:ln>
                <a:solidFill>
                  <a:srgbClr val="DCDCDC"/>
                </a:solidFill>
                <a:effectLst/>
                <a:latin typeface="Consolas" panose="020B0609020204030204" pitchFamily="49" charset="0"/>
              </a:rPr>
              <a:t>, </a:t>
            </a:r>
            <a:r>
              <a:rPr kumimoji="0" lang="en-US" altLang="en-US" sz="1600" b="0" i="0" u="none" strike="noStrike" cap="none" normalizeH="0" baseline="0" dirty="0">
                <a:ln>
                  <a:noFill/>
                </a:ln>
                <a:solidFill>
                  <a:srgbClr val="569CD6"/>
                </a:solidFill>
                <a:effectLst/>
                <a:latin typeface="Consolas" panose="020B0609020204030204" pitchFamily="49" charset="0"/>
              </a:rPr>
              <a:t>true</a:t>
            </a:r>
            <a:r>
              <a:rPr kumimoji="0" lang="en-US" altLang="en-US" sz="16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Consolas" panose="020B0609020204030204" pitchFamily="49"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377421" y="1956562"/>
            <a:ext cx="7141699" cy="2246769"/>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569CD6"/>
                </a:solidFill>
                <a:effectLst/>
                <a:latin typeface="Consolas" panose="020B0609020204030204" pitchFamily="49" charset="0"/>
              </a:rPr>
              <a:t>protected</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err="1">
                <a:ln>
                  <a:noFill/>
                </a:ln>
                <a:solidFill>
                  <a:srgbClr val="569CD6"/>
                </a:solidFill>
                <a:effectLst/>
                <a:latin typeface="Consolas" panose="020B0609020204030204" pitchFamily="49" charset="0"/>
              </a:rPr>
              <a:t>async</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a:ln>
                  <a:noFill/>
                </a:ln>
                <a:solidFill>
                  <a:srgbClr val="569CD6"/>
                </a:solidFill>
                <a:effectLst/>
                <a:latin typeface="Consolas" panose="020B0609020204030204" pitchFamily="49" charset="0"/>
              </a:rPr>
              <a:t>override</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a:ln>
                  <a:noFill/>
                </a:ln>
                <a:solidFill>
                  <a:srgbClr val="569CD6"/>
                </a:solidFill>
                <a:effectLst/>
                <a:latin typeface="Consolas" panose="020B0609020204030204" pitchFamily="49" charset="0"/>
              </a:rPr>
              <a:t>void</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err="1">
                <a:ln>
                  <a:noFill/>
                </a:ln>
                <a:solidFill>
                  <a:srgbClr val="DCDCDC"/>
                </a:solidFill>
                <a:effectLst/>
                <a:latin typeface="Consolas" panose="020B0609020204030204" pitchFamily="49" charset="0"/>
              </a:rPr>
              <a:t>OnNavigatedTo</a:t>
            </a:r>
            <a:r>
              <a:rPr kumimoji="0" lang="en-US" altLang="en-US" sz="1400" b="0" i="0" u="none" strike="noStrike" cap="none" normalizeH="0" baseline="0" dirty="0">
                <a:ln>
                  <a:noFill/>
                </a:ln>
                <a:solidFill>
                  <a:srgbClr val="DCDCDC"/>
                </a:solidFill>
                <a:effectLst/>
                <a:latin typeface="Consolas" panose="020B0609020204030204" pitchFamily="49" charset="0"/>
              </a:rPr>
              <a:t>(</a:t>
            </a:r>
            <a:r>
              <a:rPr kumimoji="0" lang="en-US" altLang="en-US" sz="1400" b="0" i="0" u="none" strike="noStrike" cap="none" normalizeH="0" baseline="0" dirty="0" err="1">
                <a:ln>
                  <a:noFill/>
                </a:ln>
                <a:solidFill>
                  <a:srgbClr val="4EC9B0"/>
                </a:solidFill>
                <a:effectLst/>
                <a:latin typeface="Consolas" panose="020B0609020204030204" pitchFamily="49" charset="0"/>
              </a:rPr>
              <a:t>NavigationEventArgs</a:t>
            </a:r>
            <a:r>
              <a:rPr kumimoji="0" lang="en-US" altLang="en-US" sz="1400" b="0" i="0" u="none" strike="noStrike" cap="none" normalizeH="0" baseline="0" dirty="0">
                <a:ln>
                  <a:noFill/>
                </a:ln>
                <a:solidFill>
                  <a:srgbClr val="DCDCDC"/>
                </a:solidFill>
                <a:effectLst/>
                <a:latin typeface="Consolas" panose="020B0609020204030204" pitchFamily="49" charset="0"/>
              </a:rPr>
              <a:t> 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CDCDC"/>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569CD6"/>
                </a:solidFill>
                <a:latin typeface="Consolas" panose="020B0609020204030204" pitchFamily="49" charset="0"/>
              </a:rPr>
              <a:t>    </a:t>
            </a:r>
            <a:r>
              <a:rPr kumimoji="0" lang="en-US" altLang="en-US" sz="1400" b="0" i="0" u="none" strike="noStrike" cap="none" normalizeH="0" baseline="0" dirty="0" err="1">
                <a:ln>
                  <a:noFill/>
                </a:ln>
                <a:solidFill>
                  <a:srgbClr val="569CD6"/>
                </a:solidFill>
                <a:effectLst/>
                <a:latin typeface="Consolas" panose="020B0609020204030204" pitchFamily="49" charset="0"/>
              </a:rPr>
              <a:t>base</a:t>
            </a:r>
            <a:r>
              <a:rPr kumimoji="0" lang="en-US" altLang="en-US" sz="1400" b="0" i="0" u="none" strike="noStrike" cap="none" normalizeH="0" baseline="0" dirty="0" err="1">
                <a:ln>
                  <a:noFill/>
                </a:ln>
                <a:solidFill>
                  <a:srgbClr val="B4B4B4"/>
                </a:solidFill>
                <a:effectLst/>
                <a:latin typeface="Consolas" panose="020B0609020204030204" pitchFamily="49" charset="0"/>
              </a:rPr>
              <a:t>.</a:t>
            </a:r>
            <a:r>
              <a:rPr kumimoji="0" lang="en-US" altLang="en-US" sz="1400" b="0" i="0" u="none" strike="noStrike" cap="none" normalizeH="0" baseline="0" dirty="0" err="1">
                <a:ln>
                  <a:noFill/>
                </a:ln>
                <a:solidFill>
                  <a:srgbClr val="DCDCDC"/>
                </a:solidFill>
                <a:effectLst/>
                <a:latin typeface="Consolas" panose="020B0609020204030204" pitchFamily="49" charset="0"/>
              </a:rPr>
              <a:t>OnNavigatedTo</a:t>
            </a:r>
            <a:r>
              <a:rPr kumimoji="0" lang="en-US" altLang="en-US" sz="1400" b="0" i="0" u="none" strike="noStrike" cap="none" normalizeH="0" baseline="0" dirty="0">
                <a:ln>
                  <a:noFill/>
                </a:ln>
                <a:solidFill>
                  <a:srgbClr val="DCDCDC"/>
                </a:solidFill>
                <a:effectLst/>
                <a:latin typeface="Consolas" panose="020B0609020204030204" pitchFamily="49" charset="0"/>
              </a:rPr>
              <a:t>(e);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569CD6"/>
                </a:solidFill>
                <a:effectLst/>
                <a:latin typeface="Consolas" panose="020B0609020204030204" pitchFamily="49" charset="0"/>
              </a:rPr>
              <a:t>    if</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err="1">
                <a:ln>
                  <a:noFill/>
                </a:ln>
                <a:solidFill>
                  <a:srgbClr val="569CD6"/>
                </a:solidFill>
                <a:effectLst/>
                <a:latin typeface="Consolas" panose="020B0609020204030204" pitchFamily="49" charset="0"/>
              </a:rPr>
              <a:t>this</a:t>
            </a:r>
            <a:r>
              <a:rPr kumimoji="0" lang="en-US" altLang="en-US" sz="1400" b="0" i="0" u="none" strike="noStrike" cap="none" normalizeH="0" baseline="0" dirty="0" err="1">
                <a:ln>
                  <a:noFill/>
                </a:ln>
                <a:solidFill>
                  <a:srgbClr val="B4B4B4"/>
                </a:solidFill>
                <a:effectLst/>
                <a:latin typeface="Consolas" panose="020B0609020204030204" pitchFamily="49" charset="0"/>
              </a:rPr>
              <a:t>.</a:t>
            </a:r>
            <a:r>
              <a:rPr kumimoji="0" lang="en-US" altLang="en-US" sz="1400" b="0" i="0" u="none" strike="noStrike" cap="none" normalizeH="0" baseline="0" dirty="0" err="1">
                <a:ln>
                  <a:noFill/>
                </a:ln>
                <a:solidFill>
                  <a:srgbClr val="DCDCDC"/>
                </a:solidFill>
                <a:effectLst/>
                <a:latin typeface="Consolas" panose="020B0609020204030204" pitchFamily="49" charset="0"/>
              </a:rPr>
              <a:t>saleItemList</a:t>
            </a:r>
            <a:r>
              <a:rPr kumimoji="0" lang="en-US" altLang="en-US" sz="1400" b="0" i="0" u="none" strike="noStrike" cap="none" normalizeH="0" baseline="0" dirty="0" err="1">
                <a:ln>
                  <a:noFill/>
                </a:ln>
                <a:solidFill>
                  <a:srgbClr val="B4B4B4"/>
                </a:solidFill>
                <a:effectLst/>
                <a:latin typeface="Consolas" panose="020B0609020204030204" pitchFamily="49" charset="0"/>
              </a:rPr>
              <a:t>.</a:t>
            </a:r>
            <a:r>
              <a:rPr kumimoji="0" lang="en-US" altLang="en-US" sz="1400" b="0" i="0" u="none" strike="noStrike" cap="none" normalizeH="0" baseline="0" dirty="0" err="1">
                <a:ln>
                  <a:noFill/>
                </a:ln>
                <a:solidFill>
                  <a:srgbClr val="DCDCDC"/>
                </a:solidFill>
                <a:effectLst/>
                <a:latin typeface="Consolas" panose="020B0609020204030204" pitchFamily="49" charset="0"/>
              </a:rPr>
              <a:t>ItemsSource</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a:ln>
                  <a:noFill/>
                </a:ln>
                <a:solidFill>
                  <a:srgbClr val="B4B4B4"/>
                </a:solidFill>
                <a:effectLst/>
                <a:latin typeface="Consolas" panose="020B0609020204030204" pitchFamily="49" charset="0"/>
              </a:rPr>
              <a:t>==</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a:ln>
                  <a:noFill/>
                </a:ln>
                <a:solidFill>
                  <a:srgbClr val="569CD6"/>
                </a:solidFill>
                <a:effectLst/>
                <a:latin typeface="Consolas" panose="020B0609020204030204" pitchFamily="49" charset="0"/>
              </a:rPr>
              <a:t>null</a:t>
            </a:r>
            <a:r>
              <a:rPr kumimoji="0" lang="en-US" altLang="en-US" sz="1400" b="0" i="0" u="none" strike="noStrike" cap="none" normalizeH="0" baseline="0" dirty="0">
                <a:ln>
                  <a:noFill/>
                </a:ln>
                <a:solidFill>
                  <a:srgbClr val="DCDCDC"/>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CDCDC"/>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569CD6"/>
                </a:solidFill>
                <a:effectLst/>
                <a:latin typeface="Consolas" panose="020B0609020204030204" pitchFamily="49" charset="0"/>
              </a:rPr>
              <a:t>        await</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err="1">
                <a:ln>
                  <a:noFill/>
                </a:ln>
                <a:solidFill>
                  <a:srgbClr val="4EC9B0"/>
                </a:solidFill>
                <a:effectLst/>
                <a:latin typeface="Consolas" panose="020B0609020204030204" pitchFamily="49" charset="0"/>
              </a:rPr>
              <a:t>SaleItemDataService</a:t>
            </a:r>
            <a:r>
              <a:rPr kumimoji="0" lang="en-US" altLang="en-US" sz="1400" b="0" i="0" u="none" strike="noStrike" cap="none" normalizeH="0" baseline="0" dirty="0" err="1">
                <a:ln>
                  <a:noFill/>
                </a:ln>
                <a:solidFill>
                  <a:srgbClr val="B4B4B4"/>
                </a:solidFill>
                <a:effectLst/>
                <a:latin typeface="Consolas" panose="020B0609020204030204" pitchFamily="49" charset="0"/>
              </a:rPr>
              <a:t>.</a:t>
            </a:r>
            <a:r>
              <a:rPr kumimoji="0" lang="en-US" altLang="en-US" sz="1400" b="0" i="0" u="none" strike="noStrike" cap="none" normalizeH="0" baseline="0" dirty="0" err="1">
                <a:ln>
                  <a:noFill/>
                </a:ln>
                <a:solidFill>
                  <a:srgbClr val="DCDCDC"/>
                </a:solidFill>
                <a:effectLst/>
                <a:latin typeface="Consolas" panose="020B0609020204030204" pitchFamily="49" charset="0"/>
              </a:rPr>
              <a:t>Instance</a:t>
            </a:r>
            <a:r>
              <a:rPr kumimoji="0" lang="en-US" altLang="en-US" sz="1400" b="0" i="0" u="none" strike="noStrike" cap="none" normalizeH="0" baseline="0" dirty="0" err="1">
                <a:ln>
                  <a:noFill/>
                </a:ln>
                <a:solidFill>
                  <a:srgbClr val="B4B4B4"/>
                </a:solidFill>
                <a:effectLst/>
                <a:latin typeface="Consolas" panose="020B0609020204030204" pitchFamily="49" charset="0"/>
              </a:rPr>
              <a:t>.</a:t>
            </a:r>
            <a:r>
              <a:rPr kumimoji="0" lang="en-US" altLang="en-US" sz="1400" b="0" i="0" u="none" strike="noStrike" cap="none" normalizeH="0" baseline="0" dirty="0" err="1">
                <a:ln>
                  <a:noFill/>
                </a:ln>
                <a:solidFill>
                  <a:srgbClr val="DCDCDC"/>
                </a:solidFill>
                <a:effectLst/>
                <a:latin typeface="Consolas" panose="020B0609020204030204" pitchFamily="49" charset="0"/>
              </a:rPr>
              <a:t>Initialize</a:t>
            </a:r>
            <a:r>
              <a:rPr kumimoji="0" lang="en-US" altLang="en-US" sz="1400" b="0" i="0" u="none" strike="noStrike" cap="none" normalizeH="0" baseline="0" dirty="0">
                <a:ln>
                  <a:noFill/>
                </a:ln>
                <a:solidFill>
                  <a:srgbClr val="DCDCDC"/>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569CD6"/>
                </a:solidFill>
                <a:effectLst/>
                <a:latin typeface="Consolas" panose="020B0609020204030204" pitchFamily="49" charset="0"/>
              </a:rPr>
              <a:t>        await</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err="1">
                <a:ln>
                  <a:noFill/>
                </a:ln>
                <a:solidFill>
                  <a:srgbClr val="569CD6"/>
                </a:solidFill>
                <a:effectLst/>
                <a:latin typeface="Consolas" panose="020B0609020204030204" pitchFamily="49" charset="0"/>
              </a:rPr>
              <a:t>this</a:t>
            </a:r>
            <a:r>
              <a:rPr kumimoji="0" lang="en-US" altLang="en-US" sz="1400" b="0" i="0" u="none" strike="noStrike" cap="none" normalizeH="0" baseline="0" dirty="0" err="1">
                <a:ln>
                  <a:noFill/>
                </a:ln>
                <a:solidFill>
                  <a:srgbClr val="B4B4B4"/>
                </a:solidFill>
                <a:effectLst/>
                <a:latin typeface="Consolas" panose="020B0609020204030204" pitchFamily="49" charset="0"/>
              </a:rPr>
              <a:t>.</a:t>
            </a:r>
            <a:r>
              <a:rPr kumimoji="0" lang="en-US" altLang="en-US" sz="1400" b="0" i="0" u="none" strike="noStrike" cap="none" normalizeH="0" baseline="0" dirty="0" err="1">
                <a:ln>
                  <a:noFill/>
                </a:ln>
                <a:solidFill>
                  <a:srgbClr val="DCDCDC"/>
                </a:solidFill>
                <a:effectLst/>
                <a:latin typeface="Consolas" panose="020B0609020204030204" pitchFamily="49" charset="0"/>
              </a:rPr>
              <a:t>InitNotificationsAsync</a:t>
            </a:r>
            <a:r>
              <a:rPr kumimoji="0" lang="en-US" altLang="en-US" sz="1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569CD6"/>
                </a:solidFill>
                <a:effectLst/>
                <a:latin typeface="Consolas" panose="020B0609020204030204" pitchFamily="49" charset="0"/>
              </a:rPr>
              <a:t>        await</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err="1">
                <a:ln>
                  <a:noFill/>
                </a:ln>
                <a:solidFill>
                  <a:srgbClr val="569CD6"/>
                </a:solidFill>
                <a:effectLst/>
                <a:latin typeface="Consolas" panose="020B0609020204030204" pitchFamily="49" charset="0"/>
              </a:rPr>
              <a:t>this</a:t>
            </a:r>
            <a:r>
              <a:rPr kumimoji="0" lang="en-US" altLang="en-US" sz="1400" b="0" i="0" u="none" strike="noStrike" cap="none" normalizeH="0" baseline="0" dirty="0" err="1">
                <a:ln>
                  <a:noFill/>
                </a:ln>
                <a:solidFill>
                  <a:srgbClr val="B4B4B4"/>
                </a:solidFill>
                <a:effectLst/>
                <a:latin typeface="Consolas" panose="020B0609020204030204" pitchFamily="49" charset="0"/>
              </a:rPr>
              <a:t>.</a:t>
            </a:r>
            <a:r>
              <a:rPr kumimoji="0" lang="en-US" altLang="en-US" sz="1400" b="0" i="0" u="none" strike="noStrike" cap="none" normalizeH="0" baseline="0" dirty="0" err="1">
                <a:ln>
                  <a:noFill/>
                </a:ln>
                <a:solidFill>
                  <a:srgbClr val="DCDCDC"/>
                </a:solidFill>
                <a:effectLst/>
                <a:latin typeface="Consolas" panose="020B0609020204030204" pitchFamily="49" charset="0"/>
              </a:rPr>
              <a:t>UpdateList</a:t>
            </a:r>
            <a:r>
              <a:rPr kumimoji="0" lang="en-US" altLang="en-US" sz="1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DCDCDC"/>
                </a:solidFill>
                <a:latin typeface="Consolas" panose="020B0609020204030204" pitchFamily="49" charset="0"/>
              </a:rPr>
              <a:t>        . . .</a:t>
            </a:r>
            <a:endParaRPr kumimoji="0" lang="en-US" altLang="en-US" sz="1400" b="0" i="0" u="none" strike="noStrike" cap="none" normalizeH="0" baseline="0" dirty="0">
              <a:ln>
                <a:noFill/>
              </a:ln>
              <a:solidFill>
                <a:srgbClr val="DCDCD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365168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Set up Offline Data Sync in client side</a:t>
            </a:r>
          </a:p>
        </p:txBody>
      </p:sp>
      <p:pic>
        <p:nvPicPr>
          <p:cNvPr id="7" name="Picture 6"/>
          <p:cNvPicPr>
            <a:picLocks noChangeAspect="1"/>
          </p:cNvPicPr>
          <p:nvPr/>
        </p:nvPicPr>
        <p:blipFill>
          <a:blip r:embed="rId4"/>
          <a:stretch>
            <a:fillRect/>
          </a:stretch>
        </p:blipFill>
        <p:spPr>
          <a:xfrm>
            <a:off x="10543216" y="95549"/>
            <a:ext cx="1531024" cy="1531024"/>
          </a:xfrm>
          <a:prstGeom prst="rect">
            <a:avLst/>
          </a:prstGeom>
        </p:spPr>
      </p:pic>
      <p:sp>
        <p:nvSpPr>
          <p:cNvPr id="9" name="TextBox 8"/>
          <p:cNvSpPr txBox="1"/>
          <p:nvPr/>
        </p:nvSpPr>
        <p:spPr>
          <a:xfrm>
            <a:off x="649320" y="1771650"/>
            <a:ext cx="10655802" cy="4311950"/>
          </a:xfrm>
          <a:prstGeom prst="rect">
            <a:avLst/>
          </a:prstGeom>
          <a:noFill/>
        </p:spPr>
        <p:txBody>
          <a:bodyPr wrap="none" lIns="182880" tIns="146304" rIns="182880" bIns="146304" rtlCol="0">
            <a:spAutoFit/>
          </a:bodyPr>
          <a:lstStyle/>
          <a:p>
            <a:pPr marL="457200" indent="-457200">
              <a:lnSpc>
                <a:spcPct val="90000"/>
              </a:lnSpc>
              <a:spcAft>
                <a:spcPts val="600"/>
              </a:spcAft>
              <a:buFont typeface="+mj-lt"/>
              <a:buAutoNum type="arabicPeriod"/>
            </a:pPr>
            <a:r>
              <a:rPr lang="en-GB" sz="2400" dirty="0">
                <a:latin typeface="+mj-lt"/>
              </a:rPr>
              <a:t>Set the </a:t>
            </a:r>
            <a:r>
              <a:rPr lang="en-GB" sz="2400" dirty="0" err="1">
                <a:latin typeface="+mj-lt"/>
              </a:rPr>
              <a:t>AppSettings</a:t>
            </a:r>
            <a:r>
              <a:rPr lang="en-GB" sz="2400" dirty="0">
                <a:latin typeface="+mj-lt"/>
              </a:rPr>
              <a:t> ‘</a:t>
            </a:r>
            <a:r>
              <a:rPr lang="en-GB" sz="2400" dirty="0" err="1">
                <a:latin typeface="+mj-lt"/>
              </a:rPr>
              <a:t>ApiAddress</a:t>
            </a:r>
            <a:r>
              <a:rPr lang="en-GB" sz="2400" dirty="0">
                <a:latin typeface="+mj-lt"/>
              </a:rPr>
              <a:t>’ string with your mobile app address (https):</a:t>
            </a: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r>
              <a:rPr lang="en-GB" sz="2400" dirty="0">
                <a:latin typeface="+mj-lt"/>
              </a:rPr>
              <a:t>Run the App</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pic>
        <p:nvPicPr>
          <p:cNvPr id="10" name="Picture 9"/>
          <p:cNvPicPr>
            <a:picLocks noChangeAspect="1"/>
          </p:cNvPicPr>
          <p:nvPr/>
        </p:nvPicPr>
        <p:blipFill>
          <a:blip r:embed="rId5"/>
          <a:stretch>
            <a:fillRect/>
          </a:stretch>
        </p:blipFill>
        <p:spPr>
          <a:xfrm>
            <a:off x="785057" y="2425590"/>
            <a:ext cx="10058400" cy="23261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7673463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Push Notifications</a:t>
            </a:r>
            <a:endParaRPr lang="en-US" b="1" dirty="0"/>
          </a:p>
        </p:txBody>
      </p:sp>
      <p:sp>
        <p:nvSpPr>
          <p:cNvPr id="2" name="Rectangle 1"/>
          <p:cNvSpPr/>
          <p:nvPr/>
        </p:nvSpPr>
        <p:spPr>
          <a:xfrm>
            <a:off x="1076303" y="1127773"/>
            <a:ext cx="8732715" cy="369332"/>
          </a:xfrm>
          <a:prstGeom prst="rect">
            <a:avLst/>
          </a:prstGeom>
        </p:spPr>
        <p:txBody>
          <a:bodyPr wrap="square">
            <a:spAutoFit/>
          </a:bodyPr>
          <a:lstStyle/>
          <a:p>
            <a:r>
              <a:rPr lang="en-GB" b="1" dirty="0">
                <a:solidFill>
                  <a:srgbClr val="333333"/>
                </a:solidFill>
                <a:latin typeface="-apple-system"/>
              </a:rPr>
              <a:t>Send and Receive Push Notifications on iOS, Android, and Windows</a:t>
            </a:r>
            <a:endParaRPr lang="en-GB" b="1" i="0" dirty="0">
              <a:solidFill>
                <a:srgbClr val="333333"/>
              </a:solidFill>
              <a:effectLst/>
              <a:latin typeface="-apple-system"/>
            </a:endParaRPr>
          </a:p>
        </p:txBody>
      </p:sp>
      <p:sp>
        <p:nvSpPr>
          <p:cNvPr id="4" name="Rectangle 3"/>
          <p:cNvSpPr/>
          <p:nvPr/>
        </p:nvSpPr>
        <p:spPr>
          <a:xfrm>
            <a:off x="1042952" y="1947189"/>
            <a:ext cx="11014155" cy="4154984"/>
          </a:xfrm>
          <a:prstGeom prst="rect">
            <a:avLst/>
          </a:prstGeom>
        </p:spPr>
        <p:txBody>
          <a:bodyPr wrap="square">
            <a:spAutoFit/>
          </a:bodyPr>
          <a:lstStyle/>
          <a:p>
            <a:r>
              <a:rPr lang="en-GB" sz="2400" dirty="0">
                <a:solidFill>
                  <a:srgbClr val="333333"/>
                </a:solidFill>
                <a:latin typeface="-apple-system"/>
              </a:rPr>
              <a:t>Azure Notification Hubs provide an easy-to-use infrastructure that enables you to send mobile push notifications from any backend (in the cloud or on-premises) to all major platforms, including—iOS, Android, and Windows.</a:t>
            </a:r>
          </a:p>
          <a:p>
            <a:endParaRPr lang="en-GB" sz="2400" dirty="0">
              <a:solidFill>
                <a:srgbClr val="333333"/>
              </a:solidFill>
              <a:latin typeface="-apple-system"/>
            </a:endParaRPr>
          </a:p>
          <a:p>
            <a:r>
              <a:rPr lang="en-GB" sz="2400" dirty="0">
                <a:solidFill>
                  <a:srgbClr val="333333"/>
                </a:solidFill>
                <a:latin typeface="-apple-system"/>
              </a:rPr>
              <a:t>With Notification Hubs you can easily send cross-platform, personalized push notifications, abstracting the details of the different platform notification systems (PNSs). With a single API call, you can target individual users or entire audience segments containing millions of users, across all their devices at the same time.</a:t>
            </a:r>
          </a:p>
          <a:p>
            <a:endParaRPr lang="en-GB" sz="2400" dirty="0">
              <a:solidFill>
                <a:srgbClr val="333333"/>
              </a:solidFill>
              <a:latin typeface="-apple-system"/>
            </a:endParaRPr>
          </a:p>
          <a:p>
            <a:r>
              <a:rPr lang="en-GB" sz="2400" dirty="0">
                <a:solidFill>
                  <a:srgbClr val="333333"/>
                </a:solidFill>
                <a:latin typeface="-apple-system"/>
              </a:rPr>
              <a:t>Push notifications drive better engagement with your app users. Send breaking news, enterprise-wide announcements, and location-based coupons.</a:t>
            </a:r>
          </a:p>
        </p:txBody>
      </p:sp>
      <p:pic>
        <p:nvPicPr>
          <p:cNvPr id="5" name="Picture 4"/>
          <p:cNvPicPr>
            <a:picLocks noChangeAspect="1"/>
          </p:cNvPicPr>
          <p:nvPr/>
        </p:nvPicPr>
        <p:blipFill>
          <a:blip r:embed="rId4"/>
          <a:stretch>
            <a:fillRect/>
          </a:stretch>
        </p:blipFill>
        <p:spPr>
          <a:xfrm>
            <a:off x="9902536" y="147030"/>
            <a:ext cx="2720116" cy="1428061"/>
          </a:xfrm>
          <a:prstGeom prst="rect">
            <a:avLst/>
          </a:prstGeom>
        </p:spPr>
      </p:pic>
      <p:pic>
        <p:nvPicPr>
          <p:cNvPr id="7" name="Picture 6"/>
          <p:cNvPicPr>
            <a:picLocks noChangeAspect="1"/>
          </p:cNvPicPr>
          <p:nvPr/>
        </p:nvPicPr>
        <p:blipFill>
          <a:blip r:embed="rId5"/>
          <a:stretch>
            <a:fillRect/>
          </a:stretch>
        </p:blipFill>
        <p:spPr>
          <a:xfrm>
            <a:off x="102693" y="2196374"/>
            <a:ext cx="850336" cy="1056317"/>
          </a:xfrm>
          <a:prstGeom prst="rect">
            <a:avLst/>
          </a:prstGeom>
        </p:spPr>
      </p:pic>
      <p:pic>
        <p:nvPicPr>
          <p:cNvPr id="9" name="Picture 8"/>
          <p:cNvPicPr>
            <a:picLocks noChangeAspect="1"/>
          </p:cNvPicPr>
          <p:nvPr/>
        </p:nvPicPr>
        <p:blipFill>
          <a:blip r:embed="rId6"/>
          <a:stretch>
            <a:fillRect/>
          </a:stretch>
        </p:blipFill>
        <p:spPr>
          <a:xfrm>
            <a:off x="41864" y="3632054"/>
            <a:ext cx="1034439" cy="1034439"/>
          </a:xfrm>
          <a:prstGeom prst="rect">
            <a:avLst/>
          </a:prstGeom>
        </p:spPr>
      </p:pic>
      <p:pic>
        <p:nvPicPr>
          <p:cNvPr id="10" name="Picture 9"/>
          <p:cNvPicPr>
            <a:picLocks noChangeAspect="1"/>
          </p:cNvPicPr>
          <p:nvPr/>
        </p:nvPicPr>
        <p:blipFill>
          <a:blip r:embed="rId7"/>
          <a:stretch>
            <a:fillRect/>
          </a:stretch>
        </p:blipFill>
        <p:spPr>
          <a:xfrm>
            <a:off x="205047" y="5295041"/>
            <a:ext cx="708071" cy="708071"/>
          </a:xfrm>
          <a:prstGeom prst="rect">
            <a:avLst/>
          </a:prstGeom>
        </p:spPr>
      </p:pic>
    </p:spTree>
    <p:extLst>
      <p:ext uri="{BB962C8B-B14F-4D97-AF65-F5344CB8AC3E}">
        <p14:creationId xmlns:p14="http://schemas.microsoft.com/office/powerpoint/2010/main" val="360028445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Push Notifications</a:t>
            </a:r>
            <a:endParaRPr lang="en-US" b="1" dirty="0"/>
          </a:p>
        </p:txBody>
      </p:sp>
      <p:sp>
        <p:nvSpPr>
          <p:cNvPr id="2" name="Rectangle 1"/>
          <p:cNvSpPr/>
          <p:nvPr/>
        </p:nvSpPr>
        <p:spPr>
          <a:xfrm>
            <a:off x="1076303" y="1127773"/>
            <a:ext cx="8732715" cy="369332"/>
          </a:xfrm>
          <a:prstGeom prst="rect">
            <a:avLst/>
          </a:prstGeom>
        </p:spPr>
        <p:txBody>
          <a:bodyPr wrap="square">
            <a:spAutoFit/>
          </a:bodyPr>
          <a:lstStyle/>
          <a:p>
            <a:r>
              <a:rPr lang="en-GB" b="1" dirty="0">
                <a:solidFill>
                  <a:srgbClr val="333333"/>
                </a:solidFill>
                <a:latin typeface="-apple-system"/>
              </a:rPr>
              <a:t>Send and Receive Push Notifications on iOS, Android, and Windows</a:t>
            </a:r>
            <a:endParaRPr lang="en-GB" b="1" i="0" dirty="0">
              <a:solidFill>
                <a:srgbClr val="333333"/>
              </a:solidFill>
              <a:effectLst/>
              <a:latin typeface="-apple-system"/>
            </a:endParaRPr>
          </a:p>
        </p:txBody>
      </p:sp>
      <p:sp>
        <p:nvSpPr>
          <p:cNvPr id="4" name="Rectangle 3"/>
          <p:cNvSpPr/>
          <p:nvPr/>
        </p:nvSpPr>
        <p:spPr>
          <a:xfrm>
            <a:off x="348938" y="1702381"/>
            <a:ext cx="11469681" cy="1200329"/>
          </a:xfrm>
          <a:prstGeom prst="rect">
            <a:avLst/>
          </a:prstGeom>
        </p:spPr>
        <p:txBody>
          <a:bodyPr wrap="square">
            <a:spAutoFit/>
          </a:bodyPr>
          <a:lstStyle/>
          <a:p>
            <a:r>
              <a:rPr lang="en-GB" sz="2400" dirty="0">
                <a:solidFill>
                  <a:srgbClr val="333333"/>
                </a:solidFill>
                <a:latin typeface="-apple-system"/>
              </a:rPr>
              <a:t>This tutorial shows you how to use Azure Notification Hubs to send and receive push notifications in the Shopping Demo App. The app sends and receives notifications when items are sold.</a:t>
            </a:r>
            <a:endParaRPr lang="en-GB" sz="2400" b="0" i="0" dirty="0">
              <a:solidFill>
                <a:srgbClr val="333333"/>
              </a:solidFill>
              <a:effectLst/>
              <a:latin typeface="-apple-system"/>
            </a:endParaRPr>
          </a:p>
        </p:txBody>
      </p:sp>
      <p:pic>
        <p:nvPicPr>
          <p:cNvPr id="5" name="Picture 4"/>
          <p:cNvPicPr>
            <a:picLocks noChangeAspect="1"/>
          </p:cNvPicPr>
          <p:nvPr/>
        </p:nvPicPr>
        <p:blipFill>
          <a:blip r:embed="rId4"/>
          <a:stretch>
            <a:fillRect/>
          </a:stretch>
        </p:blipFill>
        <p:spPr>
          <a:xfrm>
            <a:off x="9902536" y="147030"/>
            <a:ext cx="2720116" cy="1428061"/>
          </a:xfrm>
          <a:prstGeom prst="rect">
            <a:avLst/>
          </a:prstGeom>
        </p:spPr>
      </p:pic>
      <p:pic>
        <p:nvPicPr>
          <p:cNvPr id="6" name="Picture 5"/>
          <p:cNvPicPr>
            <a:picLocks noChangeAspect="1"/>
          </p:cNvPicPr>
          <p:nvPr/>
        </p:nvPicPr>
        <p:blipFill>
          <a:blip r:embed="rId5"/>
          <a:stretch>
            <a:fillRect/>
          </a:stretch>
        </p:blipFill>
        <p:spPr>
          <a:xfrm>
            <a:off x="2557242" y="3107986"/>
            <a:ext cx="6942475" cy="35536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7675079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Push Notifications</a:t>
            </a:r>
            <a:endParaRPr lang="en-US" b="1" dirty="0"/>
          </a:p>
        </p:txBody>
      </p:sp>
      <p:sp>
        <p:nvSpPr>
          <p:cNvPr id="2" name="Rectangle 1"/>
          <p:cNvSpPr/>
          <p:nvPr/>
        </p:nvSpPr>
        <p:spPr>
          <a:xfrm>
            <a:off x="1076303" y="1127773"/>
            <a:ext cx="8732715" cy="646331"/>
          </a:xfrm>
          <a:prstGeom prst="rect">
            <a:avLst/>
          </a:prstGeom>
        </p:spPr>
        <p:txBody>
          <a:bodyPr wrap="square">
            <a:spAutoFit/>
          </a:bodyPr>
          <a:lstStyle/>
          <a:p>
            <a:r>
              <a:rPr lang="en-GB" b="1" dirty="0"/>
              <a:t>Setting up Push Notifications in server side : </a:t>
            </a:r>
            <a:r>
              <a:rPr lang="en-GB" b="1" dirty="0">
                <a:solidFill>
                  <a:srgbClr val="333333"/>
                </a:solidFill>
                <a:latin typeface="-apple-system"/>
              </a:rPr>
              <a:t>Setting up the Notification Hub</a:t>
            </a:r>
          </a:p>
          <a:p>
            <a:endParaRPr lang="en-GB" b="1" i="0" dirty="0">
              <a:solidFill>
                <a:srgbClr val="333333"/>
              </a:solidFill>
              <a:effectLst/>
              <a:latin typeface="-apple-system"/>
            </a:endParaRPr>
          </a:p>
        </p:txBody>
      </p:sp>
      <p:pic>
        <p:nvPicPr>
          <p:cNvPr id="5" name="Picture 4"/>
          <p:cNvPicPr>
            <a:picLocks noChangeAspect="1"/>
          </p:cNvPicPr>
          <p:nvPr/>
        </p:nvPicPr>
        <p:blipFill>
          <a:blip r:embed="rId4"/>
          <a:stretch>
            <a:fillRect/>
          </a:stretch>
        </p:blipFill>
        <p:spPr>
          <a:xfrm>
            <a:off x="9902536" y="147030"/>
            <a:ext cx="2720116" cy="1428061"/>
          </a:xfrm>
          <a:prstGeom prst="rect">
            <a:avLst/>
          </a:prstGeom>
        </p:spPr>
      </p:pic>
      <p:pic>
        <p:nvPicPr>
          <p:cNvPr id="9" name="Picture 8"/>
          <p:cNvPicPr>
            <a:picLocks noChangeAspect="1"/>
          </p:cNvPicPr>
          <p:nvPr/>
        </p:nvPicPr>
        <p:blipFill>
          <a:blip r:embed="rId5"/>
          <a:stretch>
            <a:fillRect/>
          </a:stretch>
        </p:blipFill>
        <p:spPr>
          <a:xfrm>
            <a:off x="132449" y="450200"/>
            <a:ext cx="850336" cy="1056317"/>
          </a:xfrm>
          <a:prstGeom prst="rect">
            <a:avLst/>
          </a:prstGeom>
        </p:spPr>
      </p:pic>
      <p:sp>
        <p:nvSpPr>
          <p:cNvPr id="12" name="Rectangle 11"/>
          <p:cNvSpPr/>
          <p:nvPr/>
        </p:nvSpPr>
        <p:spPr>
          <a:xfrm>
            <a:off x="1026165" y="2250358"/>
            <a:ext cx="8876371" cy="3108543"/>
          </a:xfrm>
          <a:prstGeom prst="rect">
            <a:avLst/>
          </a:prstGeom>
        </p:spPr>
        <p:txBody>
          <a:bodyPr wrap="square">
            <a:spAutoFit/>
          </a:bodyPr>
          <a:lstStyle/>
          <a:p>
            <a:pPr>
              <a:buFont typeface="Arial" panose="020B0604020202020204" pitchFamily="34" charset="0"/>
              <a:buChar char="•"/>
            </a:pPr>
            <a:r>
              <a:rPr lang="en-GB" sz="2800" dirty="0">
                <a:solidFill>
                  <a:srgbClr val="4078C0"/>
                </a:solidFill>
                <a:latin typeface="-apple-system"/>
                <a:hlinkClick r:id="rId6"/>
              </a:rPr>
              <a:t>Generate the Certificate Signing Request file</a:t>
            </a:r>
            <a:endParaRPr lang="en-GB" sz="2800" dirty="0">
              <a:solidFill>
                <a:srgbClr val="4078C0"/>
              </a:solidFill>
              <a:latin typeface="-apple-system"/>
            </a:endParaRPr>
          </a:p>
          <a:p>
            <a:pPr>
              <a:buFont typeface="Arial" panose="020B0604020202020204" pitchFamily="34" charset="0"/>
              <a:buChar char="•"/>
            </a:pPr>
            <a:endParaRPr lang="en-GB" sz="2800" dirty="0">
              <a:solidFill>
                <a:srgbClr val="333333"/>
              </a:solidFill>
              <a:latin typeface="-apple-system"/>
            </a:endParaRPr>
          </a:p>
          <a:p>
            <a:pPr>
              <a:buFont typeface="Arial" panose="020B0604020202020204" pitchFamily="34" charset="0"/>
              <a:buChar char="•"/>
            </a:pPr>
            <a:r>
              <a:rPr lang="en-GB" sz="2800" dirty="0">
                <a:solidFill>
                  <a:srgbClr val="4078C0"/>
                </a:solidFill>
                <a:latin typeface="-apple-system"/>
                <a:hlinkClick r:id="rId7"/>
              </a:rPr>
              <a:t>Register your app for push notifications</a:t>
            </a:r>
            <a:endParaRPr lang="en-GB" sz="2800" dirty="0">
              <a:solidFill>
                <a:srgbClr val="4078C0"/>
              </a:solidFill>
              <a:latin typeface="-apple-system"/>
            </a:endParaRPr>
          </a:p>
          <a:p>
            <a:pPr>
              <a:buFont typeface="Arial" panose="020B0604020202020204" pitchFamily="34" charset="0"/>
              <a:buChar char="•"/>
            </a:pPr>
            <a:endParaRPr lang="en-GB" sz="2800" dirty="0">
              <a:solidFill>
                <a:srgbClr val="333333"/>
              </a:solidFill>
              <a:latin typeface="-apple-system"/>
            </a:endParaRPr>
          </a:p>
          <a:p>
            <a:pPr>
              <a:buFont typeface="Arial" panose="020B0604020202020204" pitchFamily="34" charset="0"/>
              <a:buChar char="•"/>
            </a:pPr>
            <a:r>
              <a:rPr lang="en-GB" sz="2800" dirty="0">
                <a:solidFill>
                  <a:srgbClr val="4078C0"/>
                </a:solidFill>
                <a:latin typeface="-apple-system"/>
                <a:hlinkClick r:id="rId8"/>
              </a:rPr>
              <a:t>Create a provisioning profile for the app</a:t>
            </a:r>
            <a:endParaRPr lang="en-GB" sz="2800" dirty="0">
              <a:solidFill>
                <a:srgbClr val="333333"/>
              </a:solidFill>
              <a:latin typeface="-apple-system"/>
            </a:endParaRPr>
          </a:p>
          <a:p>
            <a:br>
              <a:rPr lang="en-GB" sz="2800" dirty="0"/>
            </a:br>
            <a:endParaRPr lang="en-US" sz="2800" dirty="0"/>
          </a:p>
        </p:txBody>
      </p:sp>
    </p:spTree>
    <p:extLst>
      <p:ext uri="{BB962C8B-B14F-4D97-AF65-F5344CB8AC3E}">
        <p14:creationId xmlns:p14="http://schemas.microsoft.com/office/powerpoint/2010/main" val="155319187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Push Notifications</a:t>
            </a:r>
            <a:endParaRPr lang="en-US" b="1" dirty="0"/>
          </a:p>
        </p:txBody>
      </p:sp>
      <p:sp>
        <p:nvSpPr>
          <p:cNvPr id="2" name="Rectangle 1"/>
          <p:cNvSpPr/>
          <p:nvPr/>
        </p:nvSpPr>
        <p:spPr>
          <a:xfrm>
            <a:off x="1076303" y="1127773"/>
            <a:ext cx="8732715" cy="646331"/>
          </a:xfrm>
          <a:prstGeom prst="rect">
            <a:avLst/>
          </a:prstGeom>
        </p:spPr>
        <p:txBody>
          <a:bodyPr wrap="square">
            <a:spAutoFit/>
          </a:bodyPr>
          <a:lstStyle/>
          <a:p>
            <a:r>
              <a:rPr lang="en-GB" b="1" dirty="0"/>
              <a:t>Setting up Push Notifications in server side : </a:t>
            </a:r>
            <a:r>
              <a:rPr lang="en-GB" b="1" dirty="0">
                <a:solidFill>
                  <a:srgbClr val="333333"/>
                </a:solidFill>
                <a:latin typeface="-apple-system"/>
              </a:rPr>
              <a:t>Setting up the Notification Hub</a:t>
            </a:r>
          </a:p>
          <a:p>
            <a:endParaRPr lang="en-GB" b="1" i="0" dirty="0">
              <a:solidFill>
                <a:srgbClr val="333333"/>
              </a:solidFill>
              <a:effectLst/>
              <a:latin typeface="-apple-system"/>
            </a:endParaRPr>
          </a:p>
        </p:txBody>
      </p:sp>
      <p:pic>
        <p:nvPicPr>
          <p:cNvPr id="5" name="Picture 4"/>
          <p:cNvPicPr>
            <a:picLocks noChangeAspect="1"/>
          </p:cNvPicPr>
          <p:nvPr/>
        </p:nvPicPr>
        <p:blipFill>
          <a:blip r:embed="rId4"/>
          <a:stretch>
            <a:fillRect/>
          </a:stretch>
        </p:blipFill>
        <p:spPr>
          <a:xfrm>
            <a:off x="9902536" y="147030"/>
            <a:ext cx="2720116" cy="1428061"/>
          </a:xfrm>
          <a:prstGeom prst="rect">
            <a:avLst/>
          </a:prstGeom>
        </p:spPr>
      </p:pic>
      <p:pic>
        <p:nvPicPr>
          <p:cNvPr id="10" name="Picture 9"/>
          <p:cNvPicPr>
            <a:picLocks noChangeAspect="1"/>
          </p:cNvPicPr>
          <p:nvPr/>
        </p:nvPicPr>
        <p:blipFill>
          <a:blip r:embed="rId5"/>
          <a:stretch>
            <a:fillRect/>
          </a:stretch>
        </p:blipFill>
        <p:spPr>
          <a:xfrm>
            <a:off x="0" y="450200"/>
            <a:ext cx="1210355" cy="1210355"/>
          </a:xfrm>
          <a:prstGeom prst="rect">
            <a:avLst/>
          </a:prstGeom>
        </p:spPr>
      </p:pic>
      <p:sp>
        <p:nvSpPr>
          <p:cNvPr id="4" name="Rectangle 3"/>
          <p:cNvSpPr/>
          <p:nvPr/>
        </p:nvSpPr>
        <p:spPr>
          <a:xfrm>
            <a:off x="1076303" y="2338128"/>
            <a:ext cx="5907386" cy="523220"/>
          </a:xfrm>
          <a:prstGeom prst="rect">
            <a:avLst/>
          </a:prstGeom>
        </p:spPr>
        <p:txBody>
          <a:bodyPr wrap="none">
            <a:spAutoFit/>
          </a:bodyPr>
          <a:lstStyle/>
          <a:p>
            <a:pPr marL="457200" indent="-457200">
              <a:buFont typeface="Arial" panose="020B0604020202020204" pitchFamily="34" charset="0"/>
              <a:buChar char="•"/>
            </a:pPr>
            <a:r>
              <a:rPr lang="en-US" sz="2800" dirty="0">
                <a:solidFill>
                  <a:srgbClr val="4078C0"/>
                </a:solidFill>
                <a:latin typeface="-apple-system"/>
                <a:hlinkClick r:id="rId6"/>
              </a:rPr>
              <a:t>Enable Google Cloud Messaging</a:t>
            </a:r>
            <a:endParaRPr lang="en-US" sz="2800" dirty="0"/>
          </a:p>
        </p:txBody>
      </p:sp>
    </p:spTree>
    <p:extLst>
      <p:ext uri="{BB962C8B-B14F-4D97-AF65-F5344CB8AC3E}">
        <p14:creationId xmlns:p14="http://schemas.microsoft.com/office/powerpoint/2010/main" val="225711452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300446" y="1421646"/>
            <a:ext cx="11456125" cy="258316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3600" dirty="0"/>
              <a:t>App Service is a platform-as-a-service (PaaS) offering of Microsoft Azure. It allows to create mobile apps for any platform or device. </a:t>
            </a:r>
          </a:p>
          <a:p>
            <a:r>
              <a:rPr lang="en-GB" sz="3600" dirty="0"/>
              <a:t>You can integrate your apps with several SaaS solutions as Authentication, Push Notifications, Storage, etc.</a:t>
            </a:r>
            <a:endParaRPr lang="en-US" sz="3600" dirty="0"/>
          </a:p>
        </p:txBody>
      </p:sp>
      <p:sp>
        <p:nvSpPr>
          <p:cNvPr id="6"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a:t>App Service</a:t>
            </a:r>
          </a:p>
        </p:txBody>
      </p:sp>
      <p:pic>
        <p:nvPicPr>
          <p:cNvPr id="10" name="Picture 9"/>
          <p:cNvPicPr>
            <a:picLocks noChangeAspect="1"/>
          </p:cNvPicPr>
          <p:nvPr/>
        </p:nvPicPr>
        <p:blipFill>
          <a:blip r:embed="rId4"/>
          <a:stretch>
            <a:fillRect/>
          </a:stretch>
        </p:blipFill>
        <p:spPr>
          <a:xfrm>
            <a:off x="3971108" y="5479648"/>
            <a:ext cx="4242600" cy="12370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p:cNvPicPr>
            <a:picLocks noChangeAspect="1"/>
          </p:cNvPicPr>
          <p:nvPr/>
        </p:nvPicPr>
        <p:blipFill>
          <a:blip r:embed="rId5"/>
          <a:stretch>
            <a:fillRect/>
          </a:stretch>
        </p:blipFill>
        <p:spPr>
          <a:xfrm>
            <a:off x="184161" y="4120195"/>
            <a:ext cx="4242600" cy="12440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p:cNvPicPr>
            <a:picLocks noChangeAspect="1"/>
          </p:cNvPicPr>
          <p:nvPr/>
        </p:nvPicPr>
        <p:blipFill>
          <a:blip r:embed="rId6"/>
          <a:stretch>
            <a:fillRect/>
          </a:stretch>
        </p:blipFill>
        <p:spPr>
          <a:xfrm>
            <a:off x="7758054" y="4120195"/>
            <a:ext cx="4242600" cy="1252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p:cNvPicPr>
            <a:picLocks noChangeAspect="1"/>
          </p:cNvPicPr>
          <p:nvPr/>
        </p:nvPicPr>
        <p:blipFill>
          <a:blip r:embed="rId7"/>
          <a:stretch>
            <a:fillRect/>
          </a:stretch>
        </p:blipFill>
        <p:spPr>
          <a:xfrm>
            <a:off x="9588334" y="-197030"/>
            <a:ext cx="1973580" cy="1973580"/>
          </a:xfrm>
          <a:prstGeom prst="rect">
            <a:avLst/>
          </a:prstGeom>
        </p:spPr>
      </p:pic>
    </p:spTree>
    <p:extLst>
      <p:ext uri="{BB962C8B-B14F-4D97-AF65-F5344CB8AC3E}">
        <p14:creationId xmlns:p14="http://schemas.microsoft.com/office/powerpoint/2010/main" val="420657182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Push Notifications</a:t>
            </a:r>
            <a:endParaRPr lang="en-US" b="1" dirty="0"/>
          </a:p>
        </p:txBody>
      </p:sp>
      <p:sp>
        <p:nvSpPr>
          <p:cNvPr id="2" name="Rectangle 1"/>
          <p:cNvSpPr/>
          <p:nvPr/>
        </p:nvSpPr>
        <p:spPr>
          <a:xfrm>
            <a:off x="1076303" y="1127773"/>
            <a:ext cx="8732715" cy="646331"/>
          </a:xfrm>
          <a:prstGeom prst="rect">
            <a:avLst/>
          </a:prstGeom>
        </p:spPr>
        <p:txBody>
          <a:bodyPr wrap="square">
            <a:spAutoFit/>
          </a:bodyPr>
          <a:lstStyle/>
          <a:p>
            <a:r>
              <a:rPr lang="en-GB" b="1" dirty="0"/>
              <a:t>Setting up Push Notifications in server side : </a:t>
            </a:r>
            <a:r>
              <a:rPr lang="en-GB" b="1" dirty="0">
                <a:solidFill>
                  <a:srgbClr val="333333"/>
                </a:solidFill>
                <a:latin typeface="-apple-system"/>
              </a:rPr>
              <a:t>Setting up the Notification Hub</a:t>
            </a:r>
          </a:p>
          <a:p>
            <a:endParaRPr lang="en-GB" b="1" i="0" dirty="0">
              <a:solidFill>
                <a:srgbClr val="333333"/>
              </a:solidFill>
              <a:effectLst/>
              <a:latin typeface="-apple-system"/>
            </a:endParaRPr>
          </a:p>
        </p:txBody>
      </p:sp>
      <p:pic>
        <p:nvPicPr>
          <p:cNvPr id="5" name="Picture 4"/>
          <p:cNvPicPr>
            <a:picLocks noChangeAspect="1"/>
          </p:cNvPicPr>
          <p:nvPr/>
        </p:nvPicPr>
        <p:blipFill>
          <a:blip r:embed="rId4"/>
          <a:stretch>
            <a:fillRect/>
          </a:stretch>
        </p:blipFill>
        <p:spPr>
          <a:xfrm>
            <a:off x="9902536" y="147030"/>
            <a:ext cx="2720116" cy="1428061"/>
          </a:xfrm>
          <a:prstGeom prst="rect">
            <a:avLst/>
          </a:prstGeom>
        </p:spPr>
      </p:pic>
      <p:pic>
        <p:nvPicPr>
          <p:cNvPr id="9" name="Picture 8"/>
          <p:cNvPicPr>
            <a:picLocks noChangeAspect="1"/>
          </p:cNvPicPr>
          <p:nvPr/>
        </p:nvPicPr>
        <p:blipFill>
          <a:blip r:embed="rId5"/>
          <a:stretch>
            <a:fillRect/>
          </a:stretch>
        </p:blipFill>
        <p:spPr>
          <a:xfrm>
            <a:off x="146050" y="634350"/>
            <a:ext cx="882650" cy="882650"/>
          </a:xfrm>
          <a:prstGeom prst="rect">
            <a:avLst/>
          </a:prstGeom>
        </p:spPr>
      </p:pic>
      <p:sp>
        <p:nvSpPr>
          <p:cNvPr id="6" name="Rectangle 5"/>
          <p:cNvSpPr/>
          <p:nvPr/>
        </p:nvSpPr>
        <p:spPr>
          <a:xfrm>
            <a:off x="1272185" y="2418440"/>
            <a:ext cx="7122463" cy="523220"/>
          </a:xfrm>
          <a:prstGeom prst="rect">
            <a:avLst/>
          </a:prstGeom>
        </p:spPr>
        <p:txBody>
          <a:bodyPr wrap="none">
            <a:spAutoFit/>
          </a:bodyPr>
          <a:lstStyle/>
          <a:p>
            <a:pPr marL="457200" indent="-457200">
              <a:buFont typeface="Arial" panose="020B0604020202020204" pitchFamily="34" charset="0"/>
              <a:buChar char="•"/>
            </a:pPr>
            <a:r>
              <a:rPr lang="en-GB" sz="2800" dirty="0">
                <a:solidFill>
                  <a:srgbClr val="4078C0"/>
                </a:solidFill>
                <a:latin typeface="-apple-system"/>
                <a:hlinkClick r:id="rId6"/>
              </a:rPr>
              <a:t>Register your app for the Windows Store</a:t>
            </a:r>
            <a:endParaRPr lang="en-US" sz="2800" dirty="0"/>
          </a:p>
        </p:txBody>
      </p:sp>
    </p:spTree>
    <p:extLst>
      <p:ext uri="{BB962C8B-B14F-4D97-AF65-F5344CB8AC3E}">
        <p14:creationId xmlns:p14="http://schemas.microsoft.com/office/powerpoint/2010/main" val="121219119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Thank You! Questions?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6265"/>
            <a:ext cx="4122014"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Ben Ishiyama-Levy</a:t>
            </a:r>
          </a:p>
          <a:p>
            <a:r>
              <a:rPr lang="en-US" sz="1961" dirty="0" err="1">
                <a:latin typeface="+mj-lt"/>
                <a:cs typeface="Arial"/>
              </a:rPr>
              <a:t>Xamarin</a:t>
            </a:r>
            <a:r>
              <a:rPr lang="en-US" sz="1961" dirty="0">
                <a:latin typeface="+mj-lt"/>
                <a:cs typeface="Arial"/>
              </a:rPr>
              <a:t> Evangelist</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71"/>
            <a:ext cx="9541633" cy="408445"/>
            <a:chOff x="1735137" y="5935662"/>
            <a:chExt cx="9732963" cy="416635"/>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a:latin typeface="+mj-lt"/>
                  <a:cs typeface="Arial"/>
                </a:rPr>
                <a:t>ben@xamariners.com</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spTree>
    <p:extLst>
      <p:ext uri="{BB962C8B-B14F-4D97-AF65-F5344CB8AC3E}">
        <p14:creationId xmlns:p14="http://schemas.microsoft.com/office/powerpoint/2010/main" val="1820884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1" y="0"/>
            <a:ext cx="12425433" cy="6858000"/>
          </a:xfrm>
          <a:prstGeom prst="rect">
            <a:avLst/>
          </a:prstGeom>
        </p:spPr>
      </p:pic>
    </p:spTree>
    <p:extLst>
      <p:ext uri="{BB962C8B-B14F-4D97-AF65-F5344CB8AC3E}">
        <p14:creationId xmlns:p14="http://schemas.microsoft.com/office/powerpoint/2010/main" val="185730082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0" y="450200"/>
            <a:ext cx="12192000" cy="88221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000" b="1" dirty="0"/>
              <a:t>Authenticate and authorize users with Twitter and Facebook</a:t>
            </a:r>
            <a:endParaRPr lang="en-US" sz="4000" b="1" dirty="0"/>
          </a:p>
        </p:txBody>
      </p:sp>
      <p:sp>
        <p:nvSpPr>
          <p:cNvPr id="6" name="TextBox 5"/>
          <p:cNvSpPr txBox="1"/>
          <p:nvPr/>
        </p:nvSpPr>
        <p:spPr>
          <a:xfrm>
            <a:off x="796834" y="1645920"/>
            <a:ext cx="11395166" cy="4727448"/>
          </a:xfrm>
          <a:prstGeom prst="rect">
            <a:avLst/>
          </a:prstGeom>
          <a:noFill/>
        </p:spPr>
        <p:txBody>
          <a:bodyPr wrap="square" lIns="182880" tIns="146304" rIns="182880" bIns="146304" rtlCol="0">
            <a:spAutoFit/>
          </a:bodyPr>
          <a:lstStyle/>
          <a:p>
            <a:r>
              <a:rPr lang="en-GB" sz="3600" dirty="0">
                <a:latin typeface="+mj-lt"/>
              </a:rPr>
              <a:t>User Authentication enables single sign-on for your mobile app, so users can effortlessly authenticate with any cloud and on-premises app.</a:t>
            </a:r>
          </a:p>
          <a:p>
            <a:endParaRPr lang="en-GB" sz="3600" dirty="0">
              <a:latin typeface="+mj-lt"/>
            </a:endParaRPr>
          </a:p>
          <a:p>
            <a:r>
              <a:rPr lang="en-GB" sz="3600" dirty="0">
                <a:latin typeface="+mj-lt"/>
              </a:rPr>
              <a:t>App Service supports five identity providers out of the box, including: Azure Active Directory, Facebook, Google, Microsoft Account, and Twitter, as well as your own custom identity solution.</a:t>
            </a:r>
          </a:p>
        </p:txBody>
      </p:sp>
      <p:pic>
        <p:nvPicPr>
          <p:cNvPr id="7" name="Picture 6"/>
          <p:cNvPicPr>
            <a:picLocks noChangeAspect="1"/>
          </p:cNvPicPr>
          <p:nvPr/>
        </p:nvPicPr>
        <p:blipFill>
          <a:blip r:embed="rId4"/>
          <a:stretch>
            <a:fillRect/>
          </a:stretch>
        </p:blipFill>
        <p:spPr>
          <a:xfrm>
            <a:off x="8268789" y="2914813"/>
            <a:ext cx="2834640" cy="1094831"/>
          </a:xfrm>
          <a:prstGeom prst="rect">
            <a:avLst/>
          </a:prstGeom>
        </p:spPr>
      </p:pic>
    </p:spTree>
    <p:extLst>
      <p:ext uri="{BB962C8B-B14F-4D97-AF65-F5344CB8AC3E}">
        <p14:creationId xmlns:p14="http://schemas.microsoft.com/office/powerpoint/2010/main" val="38183268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0" y="450200"/>
            <a:ext cx="12192000" cy="88221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000" b="1" dirty="0"/>
              <a:t>Authenticate and authorize users with Twitter and Facebook</a:t>
            </a:r>
            <a:endParaRPr lang="en-US" sz="4000" b="1" dirty="0"/>
          </a:p>
        </p:txBody>
      </p:sp>
      <p:sp>
        <p:nvSpPr>
          <p:cNvPr id="6" name="TextBox 5"/>
          <p:cNvSpPr txBox="1"/>
          <p:nvPr/>
        </p:nvSpPr>
        <p:spPr>
          <a:xfrm>
            <a:off x="282674" y="1725817"/>
            <a:ext cx="8889274" cy="3065455"/>
          </a:xfrm>
          <a:prstGeom prst="rect">
            <a:avLst/>
          </a:prstGeom>
          <a:noFill/>
        </p:spPr>
        <p:txBody>
          <a:bodyPr wrap="square" lIns="182880" tIns="146304" rIns="182880" bIns="146304" rtlCol="0">
            <a:spAutoFit/>
          </a:bodyPr>
          <a:lstStyle/>
          <a:p>
            <a:r>
              <a:rPr lang="en-GB" sz="3600" dirty="0">
                <a:latin typeface="+mj-lt"/>
              </a:rPr>
              <a:t>Let’s add Twitter and Facebook authentication through Azure App Service with Mobile Apps in the Shopping Demo App.</a:t>
            </a:r>
          </a:p>
          <a:p>
            <a:endParaRPr lang="en-GB" sz="3600" dirty="0">
              <a:latin typeface="+mj-lt"/>
            </a:endParaRPr>
          </a:p>
        </p:txBody>
      </p:sp>
      <p:pic>
        <p:nvPicPr>
          <p:cNvPr id="2" name="Picture 1"/>
          <p:cNvPicPr>
            <a:picLocks noChangeAspect="1"/>
          </p:cNvPicPr>
          <p:nvPr/>
        </p:nvPicPr>
        <p:blipFill>
          <a:blip r:embed="rId4"/>
          <a:stretch>
            <a:fillRect/>
          </a:stretch>
        </p:blipFill>
        <p:spPr>
          <a:xfrm>
            <a:off x="9082026" y="1149532"/>
            <a:ext cx="3041419" cy="5404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p:cNvSpPr txBox="1"/>
          <p:nvPr/>
        </p:nvSpPr>
        <p:spPr>
          <a:xfrm>
            <a:off x="0" y="5184677"/>
            <a:ext cx="9171341" cy="1369606"/>
          </a:xfrm>
          <a:prstGeom prst="rect">
            <a:avLst/>
          </a:prstGeom>
          <a:noFill/>
        </p:spPr>
        <p:txBody>
          <a:bodyPr wrap="square" lIns="182880" tIns="146304" rIns="182880" bIns="146304" rtlCol="0">
            <a:spAutoFit/>
          </a:bodyPr>
          <a:lstStyle/>
          <a:p>
            <a:pPr>
              <a:lnSpc>
                <a:spcPct val="90000"/>
              </a:lnSpc>
              <a:spcAft>
                <a:spcPts val="600"/>
              </a:spcAft>
            </a:pPr>
            <a:r>
              <a:rPr lang="en-GB" sz="2400" dirty="0">
                <a:hlinkClick r:id="rId5"/>
              </a:rPr>
              <a:t>https://github.com/Microsoft/</a:t>
            </a:r>
            <a:r>
              <a:rPr lang="en-GB" sz="2400" dirty="0"/>
              <a:t>XamarinAzure_ShoppingDemoApp/wiki/Authentication-Authorization</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537461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6" name="TextBox 5"/>
          <p:cNvSpPr txBox="1"/>
          <p:nvPr/>
        </p:nvSpPr>
        <p:spPr>
          <a:xfrm>
            <a:off x="215538" y="1502229"/>
            <a:ext cx="11395166" cy="5096780"/>
          </a:xfrm>
          <a:prstGeom prst="rect">
            <a:avLst/>
          </a:prstGeom>
          <a:noFill/>
        </p:spPr>
        <p:txBody>
          <a:bodyPr wrap="square" lIns="182880" tIns="146304" rIns="182880" bIns="146304" rtlCol="0">
            <a:spAutoFit/>
          </a:bodyPr>
          <a:lstStyle/>
          <a:p>
            <a:r>
              <a:rPr lang="en-GB" sz="2400" b="1" dirty="0">
                <a:latin typeface="+mj-lt"/>
              </a:rPr>
              <a:t>Open an Azure account for free</a:t>
            </a:r>
            <a:r>
              <a:rPr lang="en-GB" sz="2400" dirty="0">
                <a:latin typeface="+mj-lt"/>
              </a:rPr>
              <a:t>: You get $200 azure credits that can be used to try out paid Azure services. Even after the credits are used up, you can keep the account and use free Azure services and features, such as the Web Apps feature in Azure App Service.</a:t>
            </a:r>
          </a:p>
          <a:p>
            <a:r>
              <a:rPr lang="en-GB" sz="2400" b="1" dirty="0">
                <a:solidFill>
                  <a:srgbClr val="002060"/>
                </a:solidFill>
                <a:latin typeface="+mj-lt"/>
              </a:rPr>
              <a:t>https://azure.microsoft.com/en-us/free</a:t>
            </a:r>
          </a:p>
          <a:p>
            <a:endParaRPr lang="en-GB" sz="2400" dirty="0">
              <a:latin typeface="+mj-lt"/>
            </a:endParaRPr>
          </a:p>
          <a:p>
            <a:r>
              <a:rPr lang="en-GB" sz="2400" b="1" dirty="0">
                <a:latin typeface="+mj-lt"/>
              </a:rPr>
              <a:t>Activate Visual Studio subscriber benefits</a:t>
            </a:r>
            <a:r>
              <a:rPr lang="en-GB" sz="2400" dirty="0">
                <a:latin typeface="+mj-lt"/>
              </a:rPr>
              <a:t>: Your Visual Studio subscription gives you $50 credits every month that you can use for paid Azure services.</a:t>
            </a:r>
          </a:p>
          <a:p>
            <a:r>
              <a:rPr lang="en-GB" sz="2400" b="1" dirty="0">
                <a:solidFill>
                  <a:srgbClr val="002060"/>
                </a:solidFill>
                <a:latin typeface="+mj-lt"/>
              </a:rPr>
              <a:t>https://my.visualstudio.com/benefits</a:t>
            </a:r>
          </a:p>
          <a:p>
            <a:endParaRPr lang="en-GB" sz="2400" dirty="0">
              <a:latin typeface="+mj-lt"/>
            </a:endParaRPr>
          </a:p>
          <a:p>
            <a:r>
              <a:rPr lang="en-GB" sz="2400" b="1" dirty="0">
                <a:latin typeface="+mj-lt"/>
              </a:rPr>
              <a:t>Activate</a:t>
            </a:r>
            <a:r>
              <a:rPr lang="en-GB" sz="2400" dirty="0">
                <a:latin typeface="+mj-lt"/>
              </a:rPr>
              <a:t> </a:t>
            </a:r>
            <a:r>
              <a:rPr lang="en-GB" sz="2400" dirty="0"/>
              <a:t>Visual Studio Dev Essentials benefits: </a:t>
            </a:r>
            <a:r>
              <a:rPr lang="en-GB" sz="2400" dirty="0">
                <a:latin typeface="+mj-lt"/>
              </a:rPr>
              <a:t>Get $25 azure credits every month by joining Visual Studio Dev Essentials.</a:t>
            </a:r>
          </a:p>
          <a:p>
            <a:r>
              <a:rPr lang="en-GB" sz="2400" b="1" dirty="0">
                <a:solidFill>
                  <a:srgbClr val="002060"/>
                </a:solidFill>
                <a:latin typeface="+mj-lt"/>
              </a:rPr>
              <a:t>https://azure.microsoft.com/en-us/pricing/member-offers/vs-dev-essentials</a:t>
            </a:r>
          </a:p>
        </p:txBody>
      </p:sp>
      <p:sp>
        <p:nvSpPr>
          <p:cNvPr id="4"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Sign up for Microsoft Azure</a:t>
            </a:r>
            <a:endParaRPr lang="en-US" b="1" dirty="0"/>
          </a:p>
        </p:txBody>
      </p:sp>
      <p:pic>
        <p:nvPicPr>
          <p:cNvPr id="2" name="Picture 1"/>
          <p:cNvPicPr>
            <a:picLocks noChangeAspect="1"/>
          </p:cNvPicPr>
          <p:nvPr/>
        </p:nvPicPr>
        <p:blipFill>
          <a:blip r:embed="rId4"/>
          <a:stretch>
            <a:fillRect/>
          </a:stretch>
        </p:blipFill>
        <p:spPr>
          <a:xfrm>
            <a:off x="8149045" y="205976"/>
            <a:ext cx="3810000" cy="1181100"/>
          </a:xfrm>
          <a:prstGeom prst="rect">
            <a:avLst/>
          </a:prstGeom>
        </p:spPr>
      </p:pic>
    </p:spTree>
    <p:extLst>
      <p:ext uri="{BB962C8B-B14F-4D97-AF65-F5344CB8AC3E}">
        <p14:creationId xmlns:p14="http://schemas.microsoft.com/office/powerpoint/2010/main" val="21545784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6" name="TextBox 5"/>
          <p:cNvSpPr txBox="1"/>
          <p:nvPr/>
        </p:nvSpPr>
        <p:spPr>
          <a:xfrm>
            <a:off x="215538" y="1789612"/>
            <a:ext cx="11395166" cy="4173450"/>
          </a:xfrm>
          <a:prstGeom prst="rect">
            <a:avLst/>
          </a:prstGeom>
          <a:noFill/>
        </p:spPr>
        <p:txBody>
          <a:bodyPr wrap="square" lIns="182880" tIns="146304" rIns="182880" bIns="146304" rtlCol="0">
            <a:spAutoFit/>
          </a:bodyPr>
          <a:lstStyle/>
          <a:p>
            <a:r>
              <a:rPr lang="en-GB" sz="3600" dirty="0">
                <a:latin typeface="+mj-lt"/>
              </a:rPr>
              <a:t>If you want to get started with Azure App Service before you sign up for an Azure account, go to </a:t>
            </a:r>
            <a:r>
              <a:rPr lang="en-GB" sz="3600" dirty="0">
                <a:latin typeface="+mj-lt"/>
                <a:hlinkClick r:id="rId4"/>
              </a:rPr>
              <a:t>Try App Service</a:t>
            </a:r>
            <a:r>
              <a:rPr lang="en-GB" sz="3600" dirty="0">
                <a:latin typeface="+mj-lt"/>
              </a:rPr>
              <a:t>. There, you can immediately create a short-lived starter mobile app in App Service—no credit card required, and no commitments.</a:t>
            </a:r>
          </a:p>
          <a:p>
            <a:endParaRPr lang="en-GB" sz="3600" dirty="0">
              <a:latin typeface="+mj-lt"/>
            </a:endParaRPr>
          </a:p>
          <a:p>
            <a:r>
              <a:rPr lang="en-GB" sz="3600" b="1" dirty="0">
                <a:solidFill>
                  <a:srgbClr val="002060"/>
                </a:solidFill>
                <a:latin typeface="+mj-lt"/>
              </a:rPr>
              <a:t>https://tryappservice.azure.com/</a:t>
            </a:r>
          </a:p>
        </p:txBody>
      </p:sp>
      <p:sp>
        <p:nvSpPr>
          <p:cNvPr id="4"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Or set a temp App Service app</a:t>
            </a:r>
            <a:endParaRPr lang="en-US" b="1" dirty="0"/>
          </a:p>
        </p:txBody>
      </p:sp>
      <p:pic>
        <p:nvPicPr>
          <p:cNvPr id="3" name="Picture 2"/>
          <p:cNvPicPr>
            <a:picLocks noChangeAspect="1"/>
          </p:cNvPicPr>
          <p:nvPr/>
        </p:nvPicPr>
        <p:blipFill>
          <a:blip r:embed="rId5"/>
          <a:stretch>
            <a:fillRect/>
          </a:stretch>
        </p:blipFill>
        <p:spPr>
          <a:xfrm>
            <a:off x="9275914" y="-197031"/>
            <a:ext cx="2116183" cy="2116183"/>
          </a:xfrm>
          <a:prstGeom prst="rect">
            <a:avLst/>
          </a:prstGeom>
        </p:spPr>
      </p:pic>
    </p:spTree>
    <p:extLst>
      <p:ext uri="{BB962C8B-B14F-4D97-AF65-F5344CB8AC3E}">
        <p14:creationId xmlns:p14="http://schemas.microsoft.com/office/powerpoint/2010/main" val="2385524318"/>
      </p:ext>
    </p:extLst>
  </p:cSld>
  <p:clrMapOvr>
    <a:masterClrMapping/>
  </p:clrMapOvr>
  <p:transition>
    <p:fade/>
  </p:transition>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5440</TotalTime>
  <Words>5655</Words>
  <Application>Microsoft Office PowerPoint</Application>
  <PresentationFormat>Widescreen</PresentationFormat>
  <Paragraphs>417</Paragraphs>
  <Slides>41</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-apple-system</vt:lpstr>
      <vt:lpstr>Avenir LT Pro 45 Book</vt:lpstr>
      <vt:lpstr>Arial</vt:lpstr>
      <vt:lpstr>Calibri</vt:lpstr>
      <vt:lpstr>Consolas</vt:lpstr>
      <vt:lpstr>Segoe UI</vt:lpstr>
      <vt:lpstr>Segoe UI Light</vt:lpstr>
      <vt:lpstr>XamarinTemplate</vt:lpstr>
      <vt:lpstr>Xamarin + Microsoft Azure Hands 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Xamarin Forms Config Options</dc:title>
  <dc:creator>BEN ISHIYAMA-LEVY</dc:creator>
  <cp:lastModifiedBy>BEN ISHIYAMA-LEVY</cp:lastModifiedBy>
  <cp:revision>272</cp:revision>
  <dcterms:created xsi:type="dcterms:W3CDTF">2015-05-05T21:43:30Z</dcterms:created>
  <dcterms:modified xsi:type="dcterms:W3CDTF">2016-10-13T08:02:19Z</dcterms:modified>
</cp:coreProperties>
</file>